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886" r:id="rId3"/>
    <p:sldId id="1254" r:id="rId4"/>
    <p:sldId id="1255" r:id="rId5"/>
    <p:sldId id="1256" r:id="rId6"/>
    <p:sldId id="1257" r:id="rId7"/>
    <p:sldId id="1272" r:id="rId8"/>
    <p:sldId id="1273" r:id="rId9"/>
    <p:sldId id="1274" r:id="rId10"/>
    <p:sldId id="1276" r:id="rId11"/>
    <p:sldId id="1277" r:id="rId12"/>
    <p:sldId id="1278" r:id="rId13"/>
    <p:sldId id="1279" r:id="rId14"/>
    <p:sldId id="1280" r:id="rId15"/>
    <p:sldId id="1283" r:id="rId16"/>
    <p:sldId id="1282" r:id="rId17"/>
    <p:sldId id="1144" r:id="rId18"/>
    <p:sldId id="1145" r:id="rId19"/>
    <p:sldId id="1153" r:id="rId20"/>
    <p:sldId id="1155" r:id="rId21"/>
    <p:sldId id="1160" r:id="rId22"/>
    <p:sldId id="1161" r:id="rId23"/>
    <p:sldId id="1162" r:id="rId24"/>
    <p:sldId id="1168" r:id="rId25"/>
    <p:sldId id="1165" r:id="rId26"/>
    <p:sldId id="1169" r:id="rId27"/>
    <p:sldId id="1170" r:id="rId28"/>
    <p:sldId id="1284" r:id="rId29"/>
    <p:sldId id="1173" r:id="rId30"/>
    <p:sldId id="1174" r:id="rId31"/>
    <p:sldId id="1175" r:id="rId32"/>
    <p:sldId id="1178" r:id="rId33"/>
    <p:sldId id="1179" r:id="rId34"/>
    <p:sldId id="1286" r:id="rId35"/>
    <p:sldId id="1287" r:id="rId36"/>
    <p:sldId id="1198" r:id="rId37"/>
    <p:sldId id="1288" r:id="rId38"/>
    <p:sldId id="1199" r:id="rId39"/>
    <p:sldId id="1202" r:id="rId40"/>
    <p:sldId id="1203" r:id="rId41"/>
    <p:sldId id="1206" r:id="rId42"/>
    <p:sldId id="1207" r:id="rId43"/>
    <p:sldId id="1208" r:id="rId44"/>
    <p:sldId id="1290" r:id="rId45"/>
    <p:sldId id="1289" r:id="rId46"/>
    <p:sldId id="1291" r:id="rId47"/>
    <p:sldId id="1300" r:id="rId48"/>
  </p:sldIdLst>
  <p:sldSz cx="9144000" cy="6858000" type="screen4x3"/>
  <p:notesSz cx="7099300" cy="10234613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rgbClr val="003399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2000" b="1" kern="1200">
        <a:solidFill>
          <a:srgbClr val="003399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2000" b="1" kern="1200">
        <a:solidFill>
          <a:srgbClr val="003399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2000" b="1" kern="1200">
        <a:solidFill>
          <a:srgbClr val="003399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2000" b="1" kern="1200">
        <a:solidFill>
          <a:srgbClr val="003399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971" userDrawn="1">
          <p15:clr>
            <a:srgbClr val="A4A3A4"/>
          </p15:clr>
        </p15:guide>
        <p15:guide id="3" orient="horz" pos="220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05E"/>
    <a:srgbClr val="FFFFA5"/>
    <a:srgbClr val="92D076"/>
    <a:srgbClr val="002060"/>
    <a:srgbClr val="FFFFFF"/>
    <a:srgbClr val="0000FF"/>
    <a:srgbClr val="003399"/>
    <a:srgbClr val="094162"/>
    <a:srgbClr val="3366CC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8" autoAdjust="0"/>
    <p:restoredTop sz="94981" autoAdjust="0"/>
  </p:normalViewPr>
  <p:slideViewPr>
    <p:cSldViewPr>
      <p:cViewPr>
        <p:scale>
          <a:sx n="93" d="100"/>
          <a:sy n="93" d="100"/>
        </p:scale>
        <p:origin x="1328" y="144"/>
      </p:cViewPr>
      <p:guideLst>
        <p:guide pos="2971"/>
        <p:guide orient="horz" pos="220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2184" y="-102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 b="0" smtClean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 b="0" smtClean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2AA6880D-7306-4559-B1A4-7F2262CCEAF4}" type="datetimeFigureOut">
              <a:rPr lang="zh-CN" altLang="en-US"/>
              <a:pPr>
                <a:defRPr/>
              </a:pPr>
              <a:t>2021/1/22</a:t>
            </a:fld>
            <a:endParaRPr lang="en-US" altLang="zh-CN"/>
          </a:p>
        </p:txBody>
      </p:sp>
      <p:sp>
        <p:nvSpPr>
          <p:cNvPr id="1269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 b="0" smtClean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69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 b="0" smtClean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7191CE5F-2B82-4A69-9780-D80A21E2B87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8281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Header Placeholder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 b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8195" name="Date Placeholder 2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0F8ABFD6-A1ED-43DD-8E3C-9B16F78A11E5}" type="datetimeFigureOut">
              <a:rPr lang="ja-JP" altLang="en-US"/>
              <a:pPr>
                <a:defRPr/>
              </a:pPr>
              <a:t>2021/1/22</a:t>
            </a:fld>
            <a:endParaRPr lang="ja-JP" altLang="en-US"/>
          </a:p>
        </p:txBody>
      </p:sp>
      <p:sp>
        <p:nvSpPr>
          <p:cNvPr id="17412" name="Slide Image Placeholder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82688" y="766763"/>
            <a:ext cx="4732337" cy="3838575"/>
          </a:xfrm>
          <a:prstGeom prst="rect">
            <a:avLst/>
          </a:prstGeom>
          <a:noFill/>
          <a:ln w="9525">
            <a:noFill/>
            <a:miter lim="800000"/>
          </a:ln>
        </p:spPr>
      </p:sp>
      <p:sp>
        <p:nvSpPr>
          <p:cNvPr id="8197" name="Notes Placeholder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78487" cy="46069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ja-JP" altLang="en-US" noProof="0"/>
          </a:p>
        </p:txBody>
      </p:sp>
      <p:sp>
        <p:nvSpPr>
          <p:cNvPr id="8198" name="Footer Placeholder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 sz="1200" b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8199" name="Slide Number Placeholder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EF4F275C-F6D0-4599-A335-A58894B24C4A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744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guru.cn/article-8976-1.html?union_site=innerlink" TargetMode="External"/><Relationship Id="rId4" Type="http://schemas.openxmlformats.org/officeDocument/2006/relationships/hyperlink" Target="http://www.dataguru.cn/article-9400-1.html?union_site=innerlink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48770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5084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43414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0259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2019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10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约，</a:t>
            </a:r>
            <a:r>
              <a:rPr lang="en-US" altLang="zh-CN" dirty="0" err="1" smtClean="0">
                <a:solidFill>
                  <a:srgbClr val="444444"/>
                </a:solidFill>
                <a:latin typeface="微軟正黑體" charset="-120"/>
              </a:rPr>
              <a:t>AlphaStar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碾压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99.8%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人类对手 星际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AI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登上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Nature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技术首披露</a:t>
            </a:r>
          </a:p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0048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24083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88348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学习算法：怎样从上海到北京：飞机、高铁、开车</a:t>
            </a:r>
            <a:r>
              <a:rPr lang="mr-IN" altLang="zh-CN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…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16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1353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85770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18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6244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23193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7558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74250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41162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10799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80125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r>
              <a:rPr lang="zh-TW" altLang="en-US" sz="1200" dirty="0"/>
              <a:t>看著棋譜學</a:t>
            </a:r>
            <a:endParaRPr lang="en-US" altLang="zh-TW" sz="1200" dirty="0"/>
          </a:p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r>
              <a:rPr lang="en-US" altLang="zh-TW" sz="1200" dirty="0"/>
              <a:t>Alpha Go is supervised learning + reinforcement learning.</a:t>
            </a:r>
            <a:endParaRPr lang="zh-TW" altLang="en-US" sz="1200" dirty="0"/>
          </a:p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24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46802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25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8344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26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42423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27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31389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28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04853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29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94410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 lvl="1" indent="-457200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2"/>
              <a:buChar char="n"/>
              <a:tabLst/>
              <a:defRPr/>
            </a:pPr>
            <a:r>
              <a:rPr kumimoji="1" lang="zh-CN" altLang="en-US" sz="1200" b="0" dirty="0" smtClean="0">
                <a:solidFill>
                  <a:srgbClr val="002060"/>
                </a:solidFill>
              </a:rPr>
              <a:t>人工智能，简而言之，就说让机器具有像人一样进行思考的能力，包括：</a:t>
            </a:r>
            <a:endParaRPr kumimoji="1" lang="en-US" altLang="zh-CN" sz="1200" b="0" dirty="0" smtClean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b="0" dirty="0" smtClean="0">
                <a:solidFill>
                  <a:srgbClr val="002060"/>
                </a:solidFill>
              </a:rPr>
              <a:t>感知：语音、计算机视觉</a:t>
            </a:r>
            <a:endParaRPr kumimoji="1" lang="en-US" altLang="zh-CN" sz="1200" b="0" dirty="0" smtClean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b="0" dirty="0" smtClean="0">
                <a:solidFill>
                  <a:srgbClr val="002060"/>
                </a:solidFill>
              </a:rPr>
              <a:t>语言：自然语言理解</a:t>
            </a:r>
            <a:endParaRPr kumimoji="1" lang="en-US" altLang="zh-CN" sz="1200" b="0" dirty="0" smtClean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b="0" dirty="0" smtClean="0">
                <a:solidFill>
                  <a:srgbClr val="002060"/>
                </a:solidFill>
              </a:rPr>
              <a:t>记忆：知识表示</a:t>
            </a:r>
            <a:endParaRPr kumimoji="1" lang="en-US" altLang="zh-CN" sz="1200" b="0" dirty="0" smtClean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b="0" dirty="0" smtClean="0">
                <a:solidFill>
                  <a:srgbClr val="002060"/>
                </a:solidFill>
              </a:rPr>
              <a:t>推理：自动推理</a:t>
            </a:r>
            <a:endParaRPr kumimoji="1" lang="en-US" altLang="zh-CN" sz="1200" b="0" dirty="0" smtClean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b="0" dirty="0" smtClean="0">
                <a:solidFill>
                  <a:srgbClr val="002060"/>
                </a:solidFill>
              </a:rPr>
              <a:t>规划决策：自动规划</a:t>
            </a:r>
            <a:endParaRPr kumimoji="1" lang="en-US" altLang="zh-CN" sz="1200" b="0" dirty="0" smtClean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b="0" dirty="0" smtClean="0">
                <a:solidFill>
                  <a:srgbClr val="002060"/>
                </a:solidFill>
              </a:rPr>
              <a:t>学习能力：机器学习</a:t>
            </a:r>
            <a:endParaRPr kumimoji="1" lang="en-US" altLang="zh-CN" sz="1200" b="0" dirty="0" smtClean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b="0" dirty="0" smtClean="0">
                <a:solidFill>
                  <a:srgbClr val="002060"/>
                </a:solidFill>
              </a:rPr>
              <a:t>很多文章用很</a:t>
            </a:r>
            <a:r>
              <a:rPr kumimoji="1" lang="en-US" altLang="zh-CN" sz="1200" b="0" dirty="0" smtClean="0">
                <a:solidFill>
                  <a:srgbClr val="002060"/>
                </a:solidFill>
              </a:rPr>
              <a:t>fancy</a:t>
            </a:r>
            <a:r>
              <a:rPr kumimoji="1" lang="zh-CN" altLang="en-US" sz="1200" b="0" dirty="0" smtClean="0">
                <a:solidFill>
                  <a:srgbClr val="002060"/>
                </a:solidFill>
              </a:rPr>
              <a:t>的机器人来表示人工智能，不过我个人比较喜欢温暖呆萌的大白。我也想有这样一个智能的医疗助手。</a:t>
            </a:r>
            <a:endParaRPr lang="en-US" altLang="zh-TW" sz="1050" dirty="0" smtClean="0">
              <a:solidFill>
                <a:srgbClr val="002060"/>
              </a:solidFill>
            </a:endParaRPr>
          </a:p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88184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30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67753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31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870072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32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87351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33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54678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34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19593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35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50091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36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8728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37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1498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38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179592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39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17178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早期的人工智能系统大多采用人们预定的一些规则来实现智能，主要运用一些控制领域的知识。这种智能其实是有限的。人很重要的一种能力是学习能力，只有当机器能像人一样进行不断学习，系统才能更智能。所以我们说机器学习是实现人工智能的重要手段。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语音识别、计算机视觉、自然语言处理等，底层都需要机器学习算法来实现。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2010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后，深度学习变得很流行。深度学习是机器学习的一个分支，指的是采用多层，或者是深度神经网络来实现机器学习。深度学习模型相对来说更复杂，所以它可以处理更复杂的任务，当然也需要更多训练样本，需要更多算力。随着大数据时代的到来和计算能力的发展，以及深度学习技术本身，比如训练过程中优化算法的发展，深度学习在越来越多的任务上不断刷新记录，尤其在语音识别、计算机视觉等任务。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553115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40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5497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41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418065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42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401782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43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319298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44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817031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45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810440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46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919825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47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96305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50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年代中叶到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60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年代中叶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所研究的是“没有知识”的学习，即“各类自组织系统和自适应系统；其主要研究方法是不断修改系统的控制参数以改进系统的执行能力，不涉及与具体任务有关的知识。指导本阶段研究的理论基础是早在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40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代就开始研究的神经网络模型。这个阶段的研究导致了模式识别这门新科学的诞生，同时形成了机器学习的二种重要方法，即判别函数法和进化学习。塞缪尔的下棋程序就是使用判别函数法的典型例子。不过，这种脱离知识的感知型学习系统具有很大的局限性。无论是神经模型、进化学习或是判别函数法，所取得的学习结果都很有限，远不能满足人们对机器学习系统的期望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1950-1956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：两个重要的人物，诺伯特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·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维纳（控制论）和克劳德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·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艾尔伍德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·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香农（信息论）将事物从更高的层次进行抽象，奠定了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AI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坚实的理论基础；</a:t>
            </a: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1950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：图灵，提出了图灵测试的基本测试方法；</a:t>
            </a: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1956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：达特茅斯会议第一次正式提出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AI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的概念；</a:t>
            </a: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1956-1974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AI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得到极大发展，提出了许多新的理论，包括自然语言处理、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reasoning as search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micro-worlds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pPr latinLnBrk="1"/>
            <a:endParaRPr lang="en-US" altLang="zh-CN" sz="1200" b="0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2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．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60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年代中叶至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70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年代中叶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本阶段的研究目标是模拟人类的概念学习过程，并采用逻辑结构或图结构作为机器内部描述。机器能够采用符号来描述概念（符号概念获取），并提出关于学习概念的各种假设。本阶段的代表性工作有温斯顿（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Winston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）的结构学习系统和海斯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·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罗思（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Hayes Roth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）等的基于逻辑的归纳学习系统。虽然这类学习系统取得较大的成功，但只能学习单一概念，而且未能投入实际应用。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此外，神经网络学习机因理论缺陷未能达到预期效果而转入低潮。因此，使那些对机器学习的进展抱过大希望的人们感到失望。他们称这个时期为“黑暗时期”。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1974-1980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：由于发展迅速所带来的副作用日益凸显，关于机器代替人类的社会、伦理等问题、投资人看不到长期受益问题等导致其发展陷入低谷；</a:t>
            </a: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1980-1987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：在日本的第五代项目提出，结合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AI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来发展现代工业生产，又给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AI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界打了一针强心剂（专家系统）；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3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．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70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年代中叶至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80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年代中叶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在这个时期，人们从学习单个概念扩展到学习多个概念，探索不同的学习策略和各种学习方法。机器的学习过程一般都建立在大规模的知识库上，实现知识强化学习。尤其令人鼓舞的是，本阶段已开始把学习系统与各种应用结合起来，并取得很大的成功，促进机器学习的发展。在出现第一个专家学习系统之后，示例归约学习系统成为研究主流，自动知识获取成为机器学习的应用研究目标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1980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年，在美国的卡内基梅隆大学（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CMU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）召开了第一届机器学习国际研讨会，标志着机器学习研究已在全世界兴起。此后，机器归纳学习进入应用。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1986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年，国际杂志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机器学习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Machine Learning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）创刊，迎来了机器学习蓬勃发展的新时期。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．机器学习最新阶段始于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1986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一方面，由于神经网络研究的重新兴起，对连接机制学习方法的研究方兴未艾，机器学习的研究已经在全世界范围内出现新的高潮，机器学习的基本理论和综合系统的研究得到加强和发展。另一方面，对实验研究和应用研究得到前所未有的重视，机器学习有了更强的研究手段和环境。从而出现了符号学习、神经网络学习、进化学习和基于行为主义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actionism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）的强化学习等百家争鸣的局面。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http://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it.dataguru.cn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/article-9004-1.html</a:t>
            </a:r>
          </a:p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1949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Donald Hebb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提出的赫布理论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解释学习过程中大脑神经元所发生的变化，都蕴含着机器学习思想的萌芽。事实上，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1950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年图灵在关于图灵测试的文章中就已提及机器学习的概念。到了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1952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IBM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的亚瑟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·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塞缪尔（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Arthur Samuel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，被誉为“机器学习之父”）设计了一款可以学习的西洋跳棋程序。塞缪尔和这个程序进行多场对弈后发现，随着时间的推移，程序的棋艺变得越来越好。塞缪尔用这个程序推翻了以往“机器无法超越人类，不能像人一样写代码和学习”这一传统认识。并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1956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年正式提出了“机器学习”这一概念。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1950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：阿兰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·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图灵创造了「图灵测试」来检验计算机是否具有真正的智能。计算机必须在测试中让一个人类相信它也是人类，才算是通过图灵测试。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1952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Arthur Samuel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写出了第一个计算机学习程序，该程序用于国际跳棋比赛。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IBM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的计算机通过不断对局，学习哪些招式有助于赢得对局，并将这些招式纳入自己的程序中。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1957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Frank Rosenblatt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设计出了第一个计算机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  <a:hlinkClick r:id="rId3"/>
              </a:rPr>
              <a:t>神经网络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感知机（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the perceptron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），它模拟了人脑的运作方式。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pPr fontAlgn="t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4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1967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：「最近邻」算法（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The nearest neighbor algorithm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）出现，由此计算机可以进行简单的模式识别。它可以帮助旅行商制定旅游路线图。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1981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Gerald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Dejong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提出了基于解释的学习（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Explanation Based Learning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EBL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）这一概念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通过分析数据并舍弃次要信息，计算机能够创造出一套它可以理解的规则。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/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</a:br>
            <a:endParaRPr lang="zh-CN" altLang="en-US" sz="1200" b="0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1990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年代：机器学习的方法从知识驱动转为数据驱动。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</a:br>
            <a:endParaRPr lang="zh-CN" altLang="en-US" sz="1200" b="0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1997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IBM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的「深蓝」（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Deep Blue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）打败了国际象棋的世界冠军。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9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2006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Geoffrey Hinton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正式提出了「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  <a:hlinkClick r:id="rId4"/>
              </a:rPr>
              <a:t>深度学习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」的概念，它解释了那些能够让计算机「看见」并且区分图像和视频中的物体及文字的算法。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2016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：谷歌的人工智能算法打败了围棋专业选手。围棋这一中国的棋盘游戏被认为是世界上最复杂的游戏，比国际象棋难出许多倍。谷歌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DeepMind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团队的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AlphaGo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算法在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局对弈中均取得胜利。</a:t>
            </a:r>
          </a:p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91193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r>
              <a:rPr lang="zh-CN" altLang="en-US" dirty="0" smtClean="0"/>
              <a:t>深度学习是近 </a:t>
            </a:r>
            <a:r>
              <a:rPr lang="en-US" altLang="zh-CN" dirty="0" smtClean="0"/>
              <a:t>10 </a:t>
            </a:r>
            <a:r>
              <a:rPr lang="zh-CN" altLang="en-US" dirty="0" smtClean="0"/>
              <a:t>年机器学习领域发展最快的一个分支，由于其重要性，三 位教授（</a:t>
            </a:r>
            <a:r>
              <a:rPr lang="en-US" altLang="zh-CN" dirty="0" smtClean="0"/>
              <a:t>Geoffrey Hinton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Yann </a:t>
            </a:r>
            <a:r>
              <a:rPr lang="en-US" altLang="zh-CN" dirty="0" err="1" smtClean="0"/>
              <a:t>Lecun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Yoshua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Bengio</a:t>
            </a:r>
            <a:r>
              <a:rPr lang="zh-CN" altLang="en-US" dirty="0" smtClean="0"/>
              <a:t>）因此同获图灵奖</a:t>
            </a:r>
            <a:endParaRPr lang="en-US" altLang="zh-CN" dirty="0" smtClean="0"/>
          </a:p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r>
              <a:rPr lang="zh-CN" altLang="en-US" dirty="0" smtClean="0"/>
              <a:t>总体来说，主要有 </a:t>
            </a:r>
            <a:r>
              <a:rPr lang="en-US" altLang="zh-CN" dirty="0" smtClean="0"/>
              <a:t>4 </a:t>
            </a:r>
            <a:r>
              <a:rPr lang="zh-CN" altLang="en-US" dirty="0" smtClean="0"/>
              <a:t>条发展脉络。</a:t>
            </a:r>
            <a:endParaRPr lang="en-US" altLang="zh-CN" dirty="0" smtClean="0"/>
          </a:p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r>
              <a:rPr lang="zh-CN" altLang="en-US" sz="1200" b="1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第一个发展脉络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（上图浅紫色区域）以计算机视觉和卷积网络为主。这个脉络的进展可以追溯到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1979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年，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Fukushima 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提出的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Neocognitron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。该研究给出了卷积和池化的思想。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1986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Hinton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提出的反向传播训练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MLP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（之前也有几个类似的研究），该研究解决了感知机不能处理非线性学习的问题。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1998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年，以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Yann 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LeCun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为首的研究人员实现了一个七层的卷积神经网络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LeNet-5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以识别手写数字。现在普遍把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Yann 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LeCun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的这个研究作为卷积网络的源头，但其实在当时由于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SVM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的迅速崛起，这些神经网络的方法还没有引起广泛关注。</a:t>
            </a:r>
            <a:endParaRPr lang="en-US" altLang="zh-CN" sz="1200" b="0" i="1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1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r>
              <a:rPr lang="zh-CN" altLang="en-US" sz="1200" b="1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第二个发展脉络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（上图浅绿色区域）以生成模型为主。传统的生成模型是要预测联合概率分布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P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（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x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， 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y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）。机器学习方法中生成模型一直占据着一个非常重要的地位，但基于神经网络的生成模型一直没有引起广泛关注。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Hinton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在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2006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年的时候基于受限玻尔兹曼机（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RBM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，一个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世纪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80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年代左右提出的基于无向图模型的能量物理模型）设计了一个机器学习的生成模型，并且将其堆叠成为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Deep Belief Network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，使用逐层贪婪或者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wake-sleep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的方法训练，当时模型的效果其实并没有那么好。但值得关注的是，正是基于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RBM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模型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Hinton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等人开始设计深度框架，因此这也可以看做深度学习的一个开端。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Auto-Encoder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也是上个世纪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80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年代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Hinton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就提出的模型，后来随着计算能力的进步也重新登上舞台。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Bengio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等人又提出了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Denoise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Auto-Encoder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，主要针对数据中可能存在的噪音问题。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Max Welling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（这也是变分和概率图模型的高手）等人后来使用神经网络训练一个有一层隐变量的图模型，由于使用了变分推断，并且最后长得跟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Auto-Encoder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有点像，被称为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Variational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Auto-Encoder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。此模型中可以通过隐变量的分布采样，经过后面的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Decoder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网络直接生成样本。生成对抗模型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GAN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（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Generative Adversarial Network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）是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2014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年提出的非常火的模型，它是一个通过判别器和生成器进行对抗训练的生成模型，这个思路很有特色，模型直接使用神经网络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G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隐式建模样本整体的概率分布，每次运行相当于从分布中采样。后来引起大量跟随的研究，包括：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DCGAN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是一个相当好的卷积神经网络实现，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WGAN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是通过维尔斯特拉斯距离替换原来的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JS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散度来度量分布之间的相似性的工作，使得训练稳定。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PGGAN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逐层增大网络，生成逼真的人脸。</a:t>
            </a:r>
            <a:endParaRPr lang="en-US" altLang="zh-CN" sz="1200" b="0" i="1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0" i="1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r>
              <a:rPr lang="zh-CN" altLang="en-US" sz="1200" b="1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第三个发展脉络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（上图橙黄色区域）是序列模型。序列模型不是因为深度学习才有的，而是很早以前就有相关研究，例如有向图模型中的隐马尔科夫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HMM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以及无向图模型中的条件随机场模型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CRF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都是非常成功的序列模型。即使在神经网络模型中，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1982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年就提出了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Hopfield Network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，即在神经网络中加入了递归网络的思想。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1997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Jürgen 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Schmidhuber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发明了长短期记忆模型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LSTM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（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Long-Short Term Memory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），这是一个里程碑式的工作。当然，真正让序列神经网络模型得到广泛关注的还是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2013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Hinton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组使用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RNN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做语音识别的工作，比传统方法高出一大截。在文本分析方面，另一个图灵奖获得者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Yoshua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Bengio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在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SVM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很火的时期提出了一种基于神经网络的语言模型（当然当时机器学习还是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SVM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和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CRF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的天下），后来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Google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提出的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word2vec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（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2013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）也有一些反向传播的思想，最重要的是给出了一个非常高效的实现，从而引发这方面研究的热潮。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后来，在机器翻译等任务上逐渐出现了以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RNN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为基础的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seq2seq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模型，通过一个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Encoder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把一句话的语义信息压成向量再通过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Decoder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转换输出得到这句话的翻译结果，后来该方法被扩展到和注意力机制（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Attention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）相结合，也大大扩展了模型的表示能力和实际效果。再后来，大家发现使用以字符为单位的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CNN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模型在很多语言任务也有不俗的表现，而且时空消耗更少。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Self-attention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实际上就是采取一种结构去同时考虑同一序列局部和全局的信息，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Google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有一篇很有名的文章“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attention is all you need”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把基于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Attention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的序列神经模型推向高潮。当然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2019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年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ACL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上同样有另一篇文章给这一研究也稍微降了降温。</a:t>
            </a:r>
            <a:endParaRPr lang="en-US" altLang="zh-CN" sz="1200" b="0" i="1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0" i="1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r>
              <a:rPr lang="zh-CN" altLang="en-US" sz="1200" b="1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第四个发展脉络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（上图粉色区域）是增强学习。这个领域最出名的当属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Deep Mind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，图中标出的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David Silver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博士是一直研究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RL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的高管。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Q-learning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是很有名的传统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RL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算法，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Deep Q-learning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将原来的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Q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值表用神经网络代替，做了一个打砖块的任务。后来又应用在许多游戏场景中，并将其成果发表在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Nature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上。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Double Dueling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对这个思路进行了一些扩展，主要是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Q-Learning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的权重更新时序上。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DeepMind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的其他工作如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DDPG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、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A3C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也非常有名，它们是基于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Policy Gradient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和神经网络结合的变种。大家都熟知的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AlphaGo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，里面其实既用了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RL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的方法也有传统的蒙特卡洛搜索技巧。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Deep Mind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后来提出了一个使用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AlphaGo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的框架，但通过主学习来玩不同（棋类）游戏的新算法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Alpha Zero</a:t>
            </a:r>
            <a:r>
              <a:rPr lang="zh-CN" altLang="en-US" sz="1200" b="0" i="1" kern="12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。</a:t>
            </a:r>
            <a:endParaRPr lang="en-US" altLang="zh-CN" sz="1200" b="0" i="1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62736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13870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6873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6513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93993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ja-JP"/>
              <a:t>Click to edit Master subtitle style</a:t>
            </a:r>
            <a:endParaRPr lang="ja-JP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533B3-07D9-4942-8D8B-27421726E870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8AB28A-071F-446B-82FA-4DC60873D4A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5C4F6-7C21-4623-BFA9-8DBC021B392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322945" y="6502778"/>
            <a:ext cx="192406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335696" y="586855"/>
            <a:ext cx="228504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7470923" y="6375298"/>
            <a:ext cx="1478447" cy="596097"/>
            <a:chOff x="9765890" y="6028316"/>
            <a:chExt cx="2426110" cy="102456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82711"/>
              <a:ext cx="2118750" cy="515776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35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028316"/>
              <a:ext cx="619534" cy="1024568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35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7566788" y="6375298"/>
            <a:ext cx="1478447" cy="596097"/>
            <a:chOff x="9765890" y="6028316"/>
            <a:chExt cx="2426110" cy="1024568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82711"/>
              <a:ext cx="2118750" cy="515776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35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028316"/>
              <a:ext cx="619534" cy="1024568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35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7677403" y="6375298"/>
            <a:ext cx="1478447" cy="596097"/>
            <a:chOff x="9765890" y="6028316"/>
            <a:chExt cx="2426110" cy="1024568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82711"/>
              <a:ext cx="2118750" cy="515776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35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028316"/>
              <a:ext cx="619534" cy="1024568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35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7976583" y="6472515"/>
            <a:ext cx="1172114" cy="300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sz="1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sz="15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4691" y="1"/>
            <a:ext cx="645103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227675"/>
                <a:ext cx="447419" cy="459052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35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35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227675"/>
                <a:ext cx="447418" cy="459052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35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35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227675"/>
                <a:ext cx="447419" cy="459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35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35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54941" y="257253"/>
            <a:ext cx="848886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737574" y="43361"/>
            <a:ext cx="1243013" cy="543495"/>
          </a:xfr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72044023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F7EBF7-E327-466D-AB4A-65D6C642CD1C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E1025-2769-46BE-8813-F3C7C26FD8D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79296" y="0"/>
            <a:ext cx="764704" cy="764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2894CD-8422-44F5-86CA-7B2DDB48C47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F707BE-DB1C-40DB-8748-DA8F396B06FC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D274C-70DF-448C-8BEF-EAAC4711AF26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8894ED-F7B5-4315-A366-A853CD437BDD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B5DB2-AE15-47B1-A30C-6CF917F3A9E5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857140-C019-4D2A-B9D0-256A6D0A35B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ja-JP" altLang="ja-JP"/>
              <a:t>Click to edit Master title style</a:t>
            </a:r>
          </a:p>
        </p:txBody>
      </p:sp>
      <p:sp>
        <p:nvSpPr>
          <p:cNvPr id="5123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ja-JP" altLang="ja-JP"/>
              <a:t>Click to edit Master text styles</a:t>
            </a:r>
          </a:p>
          <a:p>
            <a:pPr lvl="1"/>
            <a:r>
              <a:rPr lang="ja-JP" altLang="ja-JP"/>
              <a:t>Second level</a:t>
            </a:r>
          </a:p>
          <a:p>
            <a:pPr lvl="2"/>
            <a:r>
              <a:rPr lang="ja-JP" altLang="ja-JP"/>
              <a:t>Third level</a:t>
            </a:r>
          </a:p>
          <a:p>
            <a:pPr lvl="3"/>
            <a:r>
              <a:rPr lang="ja-JP" altLang="ja-JP"/>
              <a:t>Fourth level</a:t>
            </a:r>
          </a:p>
          <a:p>
            <a:pPr lvl="4"/>
            <a:r>
              <a:rPr lang="ja-JP" altLang="ja-JP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 sz="1200" b="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b="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b="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B4BD9502-ED70-4139-B8DF-FDA73538FD11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4.emf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jpeg"/><Relationship Id="rId7" Type="http://schemas.openxmlformats.org/officeDocument/2006/relationships/image" Target="../media/image33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6" Type="http://schemas.openxmlformats.org/officeDocument/2006/relationships/image" Target="../media/image36.jpeg"/><Relationship Id="rId7" Type="http://schemas.openxmlformats.org/officeDocument/2006/relationships/image" Target="../media/image37.jpeg"/><Relationship Id="rId8" Type="http://schemas.openxmlformats.org/officeDocument/2006/relationships/image" Target="../media/image38.jpeg"/><Relationship Id="rId9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0.emf"/><Relationship Id="rId6" Type="http://schemas.openxmlformats.org/officeDocument/2006/relationships/image" Target="../media/image137.png"/><Relationship Id="rId7" Type="http://schemas.openxmlformats.org/officeDocument/2006/relationships/image" Target="../media/image1410.png"/><Relationship Id="rId8" Type="http://schemas.openxmlformats.org/officeDocument/2006/relationships/image" Target="../media/image1210.png"/><Relationship Id="rId9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.bin"/><Relationship Id="rId12" Type="http://schemas.openxmlformats.org/officeDocument/2006/relationships/image" Target="../media/image44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4.png"/><Relationship Id="rId5" Type="http://schemas.openxmlformats.org/officeDocument/2006/relationships/image" Target="../media/image170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41.wmf"/><Relationship Id="rId8" Type="http://schemas.openxmlformats.org/officeDocument/2006/relationships/image" Target="../media/image42.jpg"/><Relationship Id="rId9" Type="http://schemas.openxmlformats.org/officeDocument/2006/relationships/oleObject" Target="../embeddings/oleObject2.bin"/><Relationship Id="rId10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82.png"/><Relationship Id="rId5" Type="http://schemas.openxmlformats.org/officeDocument/2006/relationships/image" Target="../media/image220.png"/><Relationship Id="rId6" Type="http://schemas.openxmlformats.org/officeDocument/2006/relationships/image" Target="../media/image230.png"/><Relationship Id="rId7" Type="http://schemas.openxmlformats.org/officeDocument/2006/relationships/image" Target="../media/image240.png"/><Relationship Id="rId8" Type="http://schemas.openxmlformats.org/officeDocument/2006/relationships/image" Target="../media/image250.png"/><Relationship Id="rId9" Type="http://schemas.openxmlformats.org/officeDocument/2006/relationships/image" Target="../media/image260.png"/><Relationship Id="rId10" Type="http://schemas.openxmlformats.org/officeDocument/2006/relationships/image" Target="../media/image270.png"/><Relationship Id="rId11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90.png"/><Relationship Id="rId5" Type="http://schemas.openxmlformats.org/officeDocument/2006/relationships/image" Target="../media/image300.png"/><Relationship Id="rId6" Type="http://schemas.openxmlformats.org/officeDocument/2006/relationships/image" Target="../media/image310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0.png"/><Relationship Id="rId7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6.jpeg"/><Relationship Id="rId5" Type="http://schemas.openxmlformats.org/officeDocument/2006/relationships/image" Target="../media/image47.png"/><Relationship Id="rId6" Type="http://schemas.openxmlformats.org/officeDocument/2006/relationships/image" Target="../media/image39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43.jpeg"/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3.jpeg"/><Relationship Id="rId5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50.png"/><Relationship Id="rId5" Type="http://schemas.openxmlformats.org/officeDocument/2006/relationships/image" Target="../media/image460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image" Target="../media/image4.png"/><Relationship Id="rId5" Type="http://schemas.openxmlformats.org/officeDocument/2006/relationships/image" Target="../media/image510.png"/><Relationship Id="rId6" Type="http://schemas.openxmlformats.org/officeDocument/2006/relationships/oleObject" Target="../embeddings/oleObject4.bin"/><Relationship Id="rId7" Type="http://schemas.openxmlformats.org/officeDocument/2006/relationships/image" Target="../media/image41.wmf"/><Relationship Id="rId8" Type="http://schemas.openxmlformats.org/officeDocument/2006/relationships/image" Target="../media/image43.jpeg"/><Relationship Id="rId9" Type="http://schemas.openxmlformats.org/officeDocument/2006/relationships/image" Target="../media/image520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8.png"/><Relationship Id="rId10" Type="http://schemas.openxmlformats.org/officeDocument/2006/relationships/image" Target="../media/image60.png"/><Relationship Id="rId8" Type="http://schemas.openxmlformats.org/officeDocument/2006/relationships/image" Target="../media/image63.png"/><Relationship Id="rId9" Type="http://schemas.openxmlformats.org/officeDocument/2006/relationships/image" Target="../media/image59.png"/><Relationship Id="rId11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5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9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 idx="4294967295"/>
          </p:nvPr>
        </p:nvSpPr>
        <p:spPr>
          <a:xfrm>
            <a:off x="714375" y="2000250"/>
            <a:ext cx="7772400" cy="14700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zh-CN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学习简介</a:t>
            </a:r>
            <a:endParaRPr lang="ja-JP" altLang="en-US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1" name="Subtitle 2"/>
          <p:cNvSpPr>
            <a:spLocks noGrp="1"/>
          </p:cNvSpPr>
          <p:nvPr>
            <p:ph type="subTitle" idx="4294967295"/>
          </p:nvPr>
        </p:nvSpPr>
        <p:spPr>
          <a:xfrm>
            <a:off x="1331640" y="4077072"/>
            <a:ext cx="6800850" cy="1512168"/>
          </a:xfrm>
        </p:spPr>
        <p:txBody>
          <a:bodyPr/>
          <a:lstStyle/>
          <a:p>
            <a:pPr marL="0" indent="0"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ja-JP" altLang="en-US" dirty="0">
              <a:solidFill>
                <a:srgbClr val="002060"/>
              </a:solidFill>
            </a:endParaRPr>
          </a:p>
        </p:txBody>
      </p:sp>
      <p:pic>
        <p:nvPicPr>
          <p:cNvPr id="717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494088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8894ED-F7B5-4315-A366-A853CD437BDD}" type="slidenum">
              <a:rPr lang="ja-JP" altLang="en-US" smtClean="0"/>
              <a:pPr>
                <a:defRPr/>
              </a:pPr>
              <a:t>1</a:t>
            </a:fld>
            <a:endParaRPr lang="ja-JP" altLang="en-US" dirty="0"/>
          </a:p>
        </p:txBody>
      </p:sp>
    </p:spTree>
  </p:cSld>
  <p:clrMapOvr>
    <a:masterClrMapping/>
  </p:clrMapOvr>
  <p:transition spd="slow" advTm="588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zh-CN" altLang="en-US" sz="32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应用：搜索</a:t>
            </a:r>
            <a:endParaRPr lang="zh-CN" altLang="en-US" sz="3200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81572"/>
            <a:ext cx="2956200" cy="21875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926224"/>
            <a:ext cx="2632729" cy="1815144"/>
          </a:xfrm>
          <a:prstGeom prst="rect">
            <a:avLst/>
          </a:prstGeom>
        </p:spPr>
      </p:pic>
      <p:pic>
        <p:nvPicPr>
          <p:cNvPr id="43010" name="Picture 2" descr="百度首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31503"/>
            <a:ext cx="38481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7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zh-CN" altLang="en-US" sz="32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应用：推荐</a:t>
            </a:r>
            <a:endParaRPr lang="zh-CN" altLang="en-US" sz="3200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89343" y="3789040"/>
            <a:ext cx="3768560" cy="209271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36096" y="3388930"/>
            <a:ext cx="3049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75%</a:t>
            </a:r>
            <a:r>
              <a:rPr kumimoji="1" lang="zh-CN" altLang="en-US" dirty="0" smtClean="0"/>
              <a:t>以上的观看来自推荐</a:t>
            </a:r>
            <a:endParaRPr kumimoji="1" lang="zh-CN" altLang="en-US" dirty="0"/>
          </a:p>
        </p:txBody>
      </p:sp>
      <p:pic>
        <p:nvPicPr>
          <p:cNvPr id="44034" name="Picture 2" descr="https://image.jiqizhixin.com/uploads/editor/6b947ff0-1c2c-48e9-a63f-a877342fa416/64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75" y="1207834"/>
            <a:ext cx="4741391" cy="362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-26105" y="1953770"/>
            <a:ext cx="3049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30%</a:t>
            </a:r>
            <a:r>
              <a:rPr kumimoji="1" lang="zh-CN" altLang="en-US" dirty="0" smtClean="0"/>
              <a:t>以上的购买来自推荐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565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zh-CN" altLang="en-US" sz="32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应用：自然语言处理</a:t>
            </a:r>
            <a:endParaRPr lang="zh-CN" altLang="en-US" sz="3200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058" name="Picture 2" descr="https://img2020.cnblogs.com/other/1981858/202007/1981858-20200716125641707-9030456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00199"/>
            <a:ext cx="2459693" cy="184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300192" y="346552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rgbClr val="09405E"/>
                </a:solidFill>
                <a:latin typeface="PingFang SC" charset="-122"/>
              </a:rPr>
              <a:t>社交媒体监控</a:t>
            </a:r>
          </a:p>
        </p:txBody>
      </p:sp>
      <p:sp>
        <p:nvSpPr>
          <p:cNvPr id="3" name="矩形 2"/>
          <p:cNvSpPr/>
          <p:nvPr/>
        </p:nvSpPr>
        <p:spPr>
          <a:xfrm>
            <a:off x="1474776" y="350043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rgbClr val="09405E"/>
                </a:solidFill>
                <a:latin typeface="PingFang SC" charset="-122"/>
              </a:rPr>
              <a:t>机器翻译</a:t>
            </a:r>
            <a:endParaRPr lang="zh-CN" altLang="en-US" dirty="0">
              <a:solidFill>
                <a:srgbClr val="09405E"/>
              </a:solidFill>
            </a:endParaRPr>
          </a:p>
        </p:txBody>
      </p:sp>
      <p:pic>
        <p:nvPicPr>
          <p:cNvPr id="45062" name="Picture 6" descr="https://pic3.zhimg.com/80/v2-57a30262b47e4e0da2b02b7ded60bc56_1440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1147"/>
            <a:ext cx="5191521" cy="191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 descr="https://img2020.cnblogs.com/other/1981858/202007/1981858-20200716125647101-121876127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" y="4013207"/>
            <a:ext cx="5135645" cy="172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1474776" y="588892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 smtClean="0">
                <a:solidFill>
                  <a:srgbClr val="09405E"/>
                </a:solidFill>
                <a:latin typeface="PingFang SC" charset="-122"/>
              </a:rPr>
              <a:t>语法检查</a:t>
            </a:r>
            <a:endParaRPr lang="zh-CN" altLang="en-US" dirty="0">
              <a:solidFill>
                <a:srgbClr val="09405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00191" y="574134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>
                <a:solidFill>
                  <a:srgbClr val="09405E"/>
                </a:solidFill>
                <a:latin typeface="PingFang SC" charset="-122"/>
              </a:rPr>
              <a:t>电子邮件过滤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014130"/>
            <a:ext cx="2459693" cy="16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zh-CN" altLang="en-US" sz="32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应用：游戏</a:t>
            </a:r>
            <a:endParaRPr lang="zh-CN" altLang="en-US" sz="3200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02084" y="3282460"/>
            <a:ext cx="2100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 err="1">
                <a:solidFill>
                  <a:srgbClr val="09405E"/>
                </a:solidFill>
                <a:latin typeface="微軟正黑體" charset="-120"/>
              </a:rPr>
              <a:t>AlphaGo</a:t>
            </a:r>
            <a:r>
              <a:rPr lang="en-US" altLang="zh-CN" b="0" dirty="0">
                <a:solidFill>
                  <a:srgbClr val="09405E"/>
                </a:solidFill>
                <a:latin typeface="微軟正黑體" charset="-120"/>
              </a:rPr>
              <a:t> </a:t>
            </a:r>
            <a:r>
              <a:rPr lang="en-US" altLang="zh-CN" b="0" dirty="0" smtClean="0">
                <a:solidFill>
                  <a:srgbClr val="09405E"/>
                </a:solidFill>
                <a:latin typeface="微軟正黑體" charset="-120"/>
              </a:rPr>
              <a:t>&amp;</a:t>
            </a:r>
            <a:r>
              <a:rPr lang="zh-CN" altLang="en-US" b="0" dirty="0" smtClean="0">
                <a:solidFill>
                  <a:srgbClr val="09405E"/>
                </a:solidFill>
                <a:latin typeface="微軟正黑體" charset="-120"/>
              </a:rPr>
              <a:t> 围棋</a:t>
            </a:r>
            <a:endParaRPr lang="zh-CN" altLang="en-US" b="0" dirty="0">
              <a:solidFill>
                <a:srgbClr val="09405E"/>
              </a:solidFill>
              <a:latin typeface="微軟正黑體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64088" y="3300383"/>
            <a:ext cx="28151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 err="1" smtClean="0">
                <a:solidFill>
                  <a:srgbClr val="09405E"/>
                </a:solidFill>
                <a:latin typeface="微軟正黑體" charset="-120"/>
              </a:rPr>
              <a:t>AlphaStar</a:t>
            </a:r>
            <a:r>
              <a:rPr lang="en-US" altLang="zh-CN" b="0" dirty="0" smtClean="0">
                <a:solidFill>
                  <a:srgbClr val="09405E"/>
                </a:solidFill>
                <a:latin typeface="微軟正黑體" charset="-120"/>
              </a:rPr>
              <a:t>&amp;</a:t>
            </a:r>
            <a:r>
              <a:rPr lang="zh-CN" altLang="en-US" b="0" dirty="0" smtClean="0">
                <a:solidFill>
                  <a:srgbClr val="09405E"/>
                </a:solidFill>
                <a:latin typeface="微軟正黑體" charset="-120"/>
              </a:rPr>
              <a:t> 星海争霸</a:t>
            </a:r>
            <a:r>
              <a:rPr lang="en-US" altLang="zh-CN" b="0" dirty="0" smtClean="0">
                <a:solidFill>
                  <a:srgbClr val="09405E"/>
                </a:solidFill>
                <a:latin typeface="微軟正黑體" charset="-120"/>
              </a:rPr>
              <a:t>II</a:t>
            </a:r>
            <a:endParaRPr lang="zh-CN" altLang="en-US" b="0" dirty="0">
              <a:solidFill>
                <a:srgbClr val="09405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371600"/>
            <a:ext cx="3839468" cy="19108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814" y="1371600"/>
            <a:ext cx="3435371" cy="191086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28802" y="5957035"/>
            <a:ext cx="2435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 err="1" smtClean="0">
                <a:solidFill>
                  <a:srgbClr val="333333"/>
                </a:solidFill>
                <a:latin typeface="arial" charset="0"/>
              </a:rPr>
              <a:t>Libratus</a:t>
            </a:r>
            <a:r>
              <a:rPr lang="en-US" altLang="zh-CN" b="0" dirty="0" smtClean="0">
                <a:solidFill>
                  <a:srgbClr val="333333"/>
                </a:solidFill>
                <a:latin typeface="arial" charset="0"/>
              </a:rPr>
              <a:t> &amp; </a:t>
            </a:r>
            <a:r>
              <a:rPr lang="zh-CN" altLang="en-US" b="0" dirty="0" smtClean="0">
                <a:solidFill>
                  <a:srgbClr val="333333"/>
                </a:solidFill>
                <a:latin typeface="arial" charset="0"/>
              </a:rPr>
              <a:t>德州扑克</a:t>
            </a:r>
            <a:endParaRPr lang="zh-CN" altLang="en-US" dirty="0"/>
          </a:p>
        </p:txBody>
      </p:sp>
      <p:pic>
        <p:nvPicPr>
          <p:cNvPr id="46086" name="Picture 6" descr="http://img.mp.itc.cn/upload/20170412/2a33e8e5526c42bd9752f7a01bd167ba_th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3718004"/>
            <a:ext cx="3839468" cy="223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5652120" y="5957035"/>
            <a:ext cx="2278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 smtClean="0">
                <a:solidFill>
                  <a:srgbClr val="333333"/>
                </a:solidFill>
                <a:latin typeface="arial" charset="0"/>
              </a:rPr>
              <a:t>绝悟</a:t>
            </a:r>
            <a:r>
              <a:rPr lang="en-US" altLang="zh-CN" b="0" dirty="0">
                <a:solidFill>
                  <a:srgbClr val="333333"/>
                </a:solidFill>
                <a:latin typeface="arial" charset="0"/>
              </a:rPr>
              <a:t>AI</a:t>
            </a:r>
            <a:r>
              <a:rPr lang="zh-CN" altLang="en-US" b="0" dirty="0" smtClean="0">
                <a:solidFill>
                  <a:srgbClr val="333333"/>
                </a:solidFill>
                <a:latin typeface="arial" charset="0"/>
              </a:rPr>
              <a:t> </a:t>
            </a:r>
            <a:r>
              <a:rPr lang="en-US" altLang="zh-CN" b="0" dirty="0" smtClean="0">
                <a:solidFill>
                  <a:srgbClr val="333333"/>
                </a:solidFill>
                <a:latin typeface="arial" charset="0"/>
              </a:rPr>
              <a:t>&amp;</a:t>
            </a:r>
            <a:r>
              <a:rPr lang="zh-CN" altLang="en-US" b="0" dirty="0">
                <a:solidFill>
                  <a:srgbClr val="333333"/>
                </a:solidFill>
                <a:latin typeface="arial" charset="0"/>
              </a:rPr>
              <a:t>王者荣耀 </a:t>
            </a:r>
            <a:endParaRPr lang="zh-CN" altLang="en-US" dirty="0"/>
          </a:p>
        </p:txBody>
      </p:sp>
      <p:pic>
        <p:nvPicPr>
          <p:cNvPr id="46088" name="Picture 8" descr="https://tukuimg.bdstatic.com/scrop/7ff9170153442b2f816824055098bfd7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814" y="3718004"/>
            <a:ext cx="3435371" cy="223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23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zh-CN" altLang="en-US" sz="32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其他应用</a:t>
            </a:r>
            <a:endParaRPr lang="zh-CN" altLang="en-US" sz="3200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8" y="1377925"/>
            <a:ext cx="2523821" cy="22377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6" y="3670767"/>
            <a:ext cx="2541562" cy="15769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922" y="3670767"/>
            <a:ext cx="2786748" cy="170244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53" y="1652332"/>
            <a:ext cx="2344964" cy="1794299"/>
          </a:xfrm>
          <a:prstGeom prst="rect">
            <a:avLst/>
          </a:prstGeom>
        </p:spPr>
      </p:pic>
      <p:pic>
        <p:nvPicPr>
          <p:cNvPr id="14" name="Picture 2" descr="查看源图像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074" y="1621423"/>
            <a:ext cx="2772936" cy="155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6" name="Picture 2" descr="https://media.nature.com/w400/magazine-assets/d41586-020-03348-4/d41586-020-03348-4_1743870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280" y="3615713"/>
            <a:ext cx="2764730" cy="218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2617779" y="5886569"/>
            <a:ext cx="39084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 err="1" smtClean="0">
                <a:solidFill>
                  <a:srgbClr val="09405E"/>
                </a:solidFill>
                <a:latin typeface="微軟正黑體" charset="-120"/>
              </a:rPr>
              <a:t>AlphaFolder</a:t>
            </a:r>
            <a:r>
              <a:rPr lang="en-US" altLang="zh-CN" b="0" dirty="0" smtClean="0">
                <a:solidFill>
                  <a:srgbClr val="09405E"/>
                </a:solidFill>
                <a:latin typeface="微軟正黑體" charset="-120"/>
              </a:rPr>
              <a:t> &amp;</a:t>
            </a:r>
            <a:r>
              <a:rPr lang="zh-CN" altLang="en-US" b="0" dirty="0">
                <a:solidFill>
                  <a:srgbClr val="09405E"/>
                </a:solidFill>
                <a:latin typeface="微軟正黑體" charset="-120"/>
              </a:rPr>
              <a:t> </a:t>
            </a:r>
            <a:r>
              <a:rPr lang="zh-CN" altLang="en-US" b="0" dirty="0" smtClean="0">
                <a:solidFill>
                  <a:srgbClr val="09405E"/>
                </a:solidFill>
                <a:latin typeface="微軟正黑體" charset="-120"/>
              </a:rPr>
              <a:t>蛋白质结构预测</a:t>
            </a:r>
            <a:endParaRPr lang="zh-CN" altLang="en-US" b="0" dirty="0">
              <a:solidFill>
                <a:srgbClr val="09405E"/>
              </a:solidFill>
              <a:latin typeface="微軟正黑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294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zh-CN" altLang="en-US" sz="32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altLang="en-US" sz="3200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9832" y="1185814"/>
            <a:ext cx="85746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>
                <a:solidFill>
                  <a:schemeClr val="bg1">
                    <a:lumMod val="65000"/>
                  </a:schemeClr>
                </a:solidFill>
              </a:rPr>
              <a:t>机器学习</a:t>
            </a:r>
            <a:r>
              <a:rPr kumimoji="1" lang="zh-CN" altLang="en-US" sz="3200" b="0" dirty="0" smtClean="0">
                <a:solidFill>
                  <a:schemeClr val="bg1">
                    <a:lumMod val="65000"/>
                  </a:schemeClr>
                </a:solidFill>
              </a:rPr>
              <a:t>简介</a:t>
            </a:r>
            <a:endParaRPr kumimoji="1" lang="en-US" altLang="zh-CN" sz="3200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 smtClean="0">
                <a:solidFill>
                  <a:srgbClr val="002060"/>
                </a:solidFill>
              </a:rPr>
              <a:t>机器学习类别</a:t>
            </a:r>
            <a:endParaRPr kumimoji="1" lang="en-US" altLang="zh-CN" sz="3200" b="0" dirty="0" smtClean="0">
              <a:solidFill>
                <a:srgbClr val="002060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 smtClean="0">
                <a:solidFill>
                  <a:schemeClr val="bg1">
                    <a:lumMod val="65000"/>
                  </a:schemeClr>
                </a:solidFill>
              </a:rPr>
              <a:t>机器学习任务的一般流程</a:t>
            </a:r>
            <a:endParaRPr kumimoji="1" lang="en-US" altLang="zh-CN" sz="3200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 smtClean="0">
                <a:solidFill>
                  <a:schemeClr val="bg1">
                    <a:lumMod val="65000"/>
                  </a:schemeClr>
                </a:solidFill>
              </a:rPr>
              <a:t>机器学习模型评估</a:t>
            </a:r>
            <a:endParaRPr kumimoji="1" lang="en-US" altLang="zh-CN" sz="3200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>
                <a:solidFill>
                  <a:schemeClr val="bg1">
                    <a:lumMod val="65000"/>
                  </a:schemeClr>
                </a:solidFill>
              </a:rPr>
              <a:t>机器学习平台简介</a:t>
            </a:r>
            <a:endParaRPr kumimoji="1" lang="en-US" altLang="zh-CN" sz="32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1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zh-CN" altLang="en-US" sz="32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什么是机器学习？</a:t>
            </a:r>
            <a:endParaRPr lang="zh-CN" altLang="en-US" sz="3200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2083" y="1082952"/>
            <a:ext cx="4734077" cy="3930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84405" y="1385969"/>
                <a:ext cx="4104838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机器学习：</a:t>
                </a:r>
                <a:r>
                  <a:rPr lang="zh-CN" altLang="en-US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对于某类</a:t>
                </a:r>
                <a:r>
                  <a:rPr lang="zh-CN" altLang="en-US" b="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任务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206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</m:oMath>
                </a14:m>
                <a:r>
                  <a:rPr lang="zh-CN" altLang="en-US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:r>
                  <a:rPr lang="zh-CN" altLang="en-US" b="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性能</a:t>
                </a:r>
                <a:r>
                  <a:rPr lang="zh-CN" altLang="en-US" b="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度量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206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  <m:r>
                      <a:rPr lang="en-US" altLang="zh-CN" b="0" i="1" dirty="0">
                        <a:solidFill>
                          <a:srgbClr val="00206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zh-CN" altLang="en-US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lang="zh-CN" altLang="en-US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如果计算机程序</a:t>
                </a:r>
                <a:r>
                  <a:rPr lang="zh-CN" altLang="en-US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rgbClr val="00206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</m:oMath>
                </a14:m>
                <a:r>
                  <a:rPr lang="zh-CN" altLang="en-US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上</a:t>
                </a:r>
                <a:r>
                  <a:rPr lang="zh-CN" altLang="en-US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206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</m:oMath>
                </a14:m>
                <a:r>
                  <a:rPr lang="zh-CN" altLang="en-US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衡量的性能随着</a:t>
                </a:r>
                <a:r>
                  <a:rPr lang="zh-CN" altLang="en-US" b="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经验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206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𝐸</m:t>
                    </m:r>
                  </m:oMath>
                </a14:m>
                <a:r>
                  <a:rPr lang="zh-CN" altLang="en-US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而</a:t>
                </a:r>
                <a:r>
                  <a:rPr lang="zh-CN" altLang="en-US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自我完善，就称这个计算机程序从</a:t>
                </a:r>
                <a:r>
                  <a:rPr lang="zh-CN" altLang="en-US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经验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206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𝐸</m:t>
                    </m:r>
                  </m:oMath>
                </a14:m>
                <a:r>
                  <a:rPr lang="zh-CN" altLang="en-US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学习。</a:t>
                </a:r>
                <a:endParaRPr lang="en-US" altLang="zh-CN" b="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b="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en-US" altLang="zh-CN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	</a:t>
                </a:r>
                <a:r>
                  <a:rPr lang="en-US" altLang="zh-CN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——</a:t>
                </a:r>
                <a:r>
                  <a:rPr lang="zh-CN" altLang="en-US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Tom </a:t>
                </a:r>
                <a:r>
                  <a:rPr lang="en-US" altLang="zh-CN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Mitchell</a:t>
                </a:r>
                <a:endParaRPr lang="zh-CN" altLang="en-US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05" y="1385969"/>
                <a:ext cx="4104838" cy="1938992"/>
              </a:xfrm>
              <a:prstGeom prst="rect">
                <a:avLst/>
              </a:prstGeom>
              <a:blipFill rotWithShape="0">
                <a:blip r:embed="rId6"/>
                <a:stretch>
                  <a:fillRect l="-1634" t="-4403" r="-7578" b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372200" y="1474916"/>
                <a:ext cx="1405000" cy="47705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solidFill>
                      <a:srgbClr val="FFC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训练数据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𝒟</m:t>
                    </m:r>
                  </m:oMath>
                </a14:m>
                <a:endParaRPr lang="en-US" altLang="zh-CN" dirty="0">
                  <a:solidFill>
                    <a:srgbClr val="FFC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474916"/>
                <a:ext cx="1405000" cy="477054"/>
              </a:xfrm>
              <a:prstGeom prst="rect">
                <a:avLst/>
              </a:prstGeom>
              <a:blipFill rotWithShape="0">
                <a:blip r:embed="rId7"/>
                <a:stretch>
                  <a:fillRect l="-4329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292081" y="4221088"/>
                <a:ext cx="1368152" cy="4419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模型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𝑓</m:t>
                    </m:r>
                    <m:r>
                      <a:rPr lang="zh-CN" altLang="en-US" b="1" i="1" dirty="0" smtClean="0">
                        <a:solidFill>
                          <a:srgbClr val="00206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  </m:t>
                    </m:r>
                  </m:oMath>
                </a14:m>
                <a:endParaRPr lang="en-US" altLang="zh-CN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1" y="4221088"/>
                <a:ext cx="1368152" cy="441916"/>
              </a:xfrm>
              <a:prstGeom prst="rect">
                <a:avLst/>
              </a:prstGeom>
              <a:blipFill rotWithShape="0">
                <a:blip r:embed="rId8"/>
                <a:stretch>
                  <a:fillRect t="-78082" b="-113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177289" y="2811108"/>
            <a:ext cx="1800493" cy="441916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机器</a:t>
            </a:r>
            <a:r>
              <a:rPr lang="zh-CN" altLang="en-US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学习算法</a:t>
            </a:r>
            <a:endParaRPr lang="en-US" altLang="zh-CN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3"/>
              <p:cNvSpPr txBox="1">
                <a:spLocks/>
              </p:cNvSpPr>
              <p:nvPr/>
            </p:nvSpPr>
            <p:spPr bwMode="auto">
              <a:xfrm>
                <a:off x="264229" y="3618348"/>
                <a:ext cx="5243875" cy="1728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b="0" kern="1200">
                    <a:solidFill>
                      <a:srgbClr val="898989"/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b="1" kern="120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b="1" kern="120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b="1" kern="120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b="1" kern="120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286000" algn="l" defTabSz="914400" rtl="0" eaLnBrk="1" latinLnBrk="0" hangingPunct="1">
                  <a:defRPr sz="2000" b="1" kern="120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6pPr>
                <a:lvl7pPr marL="2743200" algn="l" defTabSz="914400" rtl="0" eaLnBrk="1" latinLnBrk="0" hangingPunct="1">
                  <a:defRPr sz="2000" b="1" kern="120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7pPr>
                <a:lvl8pPr marL="3200400" algn="l" defTabSz="914400" rtl="0" eaLnBrk="1" latinLnBrk="0" hangingPunct="1">
                  <a:defRPr sz="2000" b="1" kern="120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8pPr>
                <a:lvl9pPr marL="3657600" algn="l" defTabSz="914400" rtl="0" eaLnBrk="1" latinLnBrk="0" hangingPunct="1">
                  <a:defRPr sz="2000" b="1" kern="120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zh-CN" altLang="en-US" sz="20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经验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206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𝐸</m:t>
                    </m:r>
                  </m:oMath>
                </a14:m>
                <a:r>
                  <a:rPr lang="en-US" altLang="zh-CN" sz="20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</a:t>
                </a:r>
                <a:r>
                  <a:rPr lang="zh-CN" altLang="en-US" sz="20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训练数据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𝒟</m:t>
                    </m:r>
                  </m:oMath>
                </a14:m>
                <a:r>
                  <a:rPr lang="zh-CN" altLang="zh-CN" sz="2000" dirty="0">
                    <a:effectLst/>
                  </a:rPr>
                  <a:t> </a:t>
                </a:r>
                <a:endParaRPr lang="en-US" altLang="zh-CN" sz="200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模型：预测函数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206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𝑓</m:t>
                    </m:r>
                  </m:oMath>
                </a14:m>
                <a:endParaRPr lang="en-US" altLang="zh-CN" sz="200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学习算法：怎样从经验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206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𝐸</m:t>
                    </m:r>
                  </m:oMath>
                </a14:m>
                <a:r>
                  <a:rPr lang="zh-CN" altLang="en-US" sz="20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中得到模型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206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𝑓</m:t>
                    </m:r>
                  </m:oMath>
                </a14:m>
                <a:endParaRPr lang="en-US" altLang="zh-CN" sz="2000" dirty="0" smtClean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性能评价：模型有多好（验证数据</a:t>
                </a:r>
                <a:r>
                  <a:rPr lang="en-US" altLang="zh-CN" sz="20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&amp;</a:t>
                </a:r>
                <a:r>
                  <a:rPr lang="zh-CN" altLang="en-US" sz="20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测试数据）</a:t>
                </a:r>
                <a:endParaRPr lang="zh-CN" altLang="en-US" sz="200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内容占位符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4229" y="3618348"/>
                <a:ext cx="5243875" cy="1728192"/>
              </a:xfrm>
              <a:prstGeom prst="rect">
                <a:avLst/>
              </a:prstGeom>
              <a:blipFill rotWithShape="0">
                <a:blip r:embed="rId9"/>
                <a:stretch>
                  <a:fillRect l="-1161" r="-5807" b="-10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74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/>
              <p:cNvSpPr txBox="1">
                <a:spLocks/>
              </p:cNvSpPr>
              <p:nvPr/>
            </p:nvSpPr>
            <p:spPr bwMode="auto">
              <a:xfrm>
                <a:off x="611188" y="292100"/>
                <a:ext cx="8075612" cy="6540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l" eaLnBrk="1" hangingPunct="1">
                  <a:defRPr/>
                </a:pPr>
                <a:r>
                  <a:rPr kumimoji="1" lang="zh-CN" altLang="en-US" sz="320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机器学习 </a:t>
                </a:r>
                <a14:m>
                  <m:oMath xmlns:m="http://schemas.openxmlformats.org/officeDocument/2006/math">
                    <m:r>
                      <a:rPr kumimoji="1" lang="zh-CN" altLang="en-US" sz="3200" b="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altLang="zh-CN" sz="3200" kern="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kern="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找到一个函数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solidFill>
                          <a:srgbClr val="00206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𝑓</m:t>
                    </m:r>
                  </m:oMath>
                </a14:m>
                <a:endParaRPr lang="zh-CN" altLang="en-US" sz="3200" kern="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188" y="292100"/>
                <a:ext cx="8075612" cy="654050"/>
              </a:xfrm>
              <a:prstGeom prst="rect">
                <a:avLst/>
              </a:prstGeom>
              <a:blipFill rotWithShape="0">
                <a:blip r:embed="rId5"/>
                <a:stretch>
                  <a:fillRect l="-1887" t="-7477" b="-3084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389832" y="1185814"/>
            <a:ext cx="8574656" cy="319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</a:rPr>
              <a:t>语音识别</a:t>
            </a: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</a:rPr>
              <a:t>图像识别</a:t>
            </a: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</a:rPr>
              <a:t>下棋</a:t>
            </a:r>
            <a:endParaRPr kumimoji="1" lang="en-US" altLang="zh-CN" sz="2400" b="0" dirty="0">
              <a:solidFill>
                <a:srgbClr val="002060"/>
              </a:solidFill>
            </a:endParaRPr>
          </a:p>
        </p:txBody>
      </p:sp>
      <p:graphicFrame>
        <p:nvGraphicFramePr>
          <p:cNvPr id="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718882"/>
              </p:ext>
            </p:extLst>
          </p:nvPr>
        </p:nvGraphicFramePr>
        <p:xfrm>
          <a:off x="1331640" y="1844824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18" name="方程式" r:id="rId6" imgW="1790640" imgH="215640" progId="Equation.3">
                  <p:embed/>
                </p:oleObj>
              </mc:Choice>
              <mc:Fallback>
                <p:oleObj name="方程式" r:id="rId6" imgW="1790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1844824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8"/>
          <p:cNvSpPr txBox="1"/>
          <p:nvPr/>
        </p:nvSpPr>
        <p:spPr>
          <a:xfrm>
            <a:off x="5154340" y="1813641"/>
            <a:ext cx="3162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dirty="0">
                <a:latin typeface="Times New Roman" charset="0"/>
                <a:ea typeface="Times New Roman" charset="0"/>
                <a:cs typeface="Times New Roman" charset="0"/>
              </a:rPr>
              <a:t>“How are you”</a:t>
            </a:r>
            <a:endParaRPr lang="zh-TW" altLang="en-US" sz="2400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圖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492" y="1786051"/>
            <a:ext cx="2921108" cy="5168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15899" y="102361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002060"/>
                </a:solidFill>
              </a:rPr>
              <a:t>根据经验</a:t>
            </a:r>
          </a:p>
        </p:txBody>
      </p:sp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6862839"/>
              </p:ext>
            </p:extLst>
          </p:nvPr>
        </p:nvGraphicFramePr>
        <p:xfrm>
          <a:off x="1325568" y="3004383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19" name="方程式" r:id="rId9" imgW="1790640" imgH="215640" progId="Equation.3">
                  <p:embed/>
                </p:oleObj>
              </mc:Choice>
              <mc:Fallback>
                <p:oleObj name="方程式" r:id="rId9" imgW="1790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568" y="3004383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96886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7"/>
          <p:cNvSpPr txBox="1"/>
          <p:nvPr/>
        </p:nvSpPr>
        <p:spPr>
          <a:xfrm>
            <a:off x="5455457" y="2972960"/>
            <a:ext cx="947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dirty="0"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r>
              <a:rPr lang="zh-CN" altLang="en-US" sz="2400" b="0" dirty="0">
                <a:latin typeface="Microsoft YaHei" charset="-122"/>
                <a:ea typeface="Microsoft YaHei" charset="-122"/>
                <a:cs typeface="Microsoft YaHei" charset="-122"/>
              </a:rPr>
              <a:t>猫</a:t>
            </a:r>
            <a:r>
              <a:rPr lang="en-US" altLang="zh-TW" sz="2400" b="0" dirty="0"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zh-TW" altLang="en-US" sz="2400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632925"/>
              </p:ext>
            </p:extLst>
          </p:nvPr>
        </p:nvGraphicFramePr>
        <p:xfrm>
          <a:off x="1253356" y="4522353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20" name="方程式" r:id="rId11" imgW="1790640" imgH="215640" progId="Equation.3">
                  <p:embed/>
                </p:oleObj>
              </mc:Choice>
              <mc:Fallback>
                <p:oleObj name="方程式" r:id="rId11" imgW="1790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3356" y="4522353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346340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9"/>
          <p:cNvSpPr txBox="1"/>
          <p:nvPr/>
        </p:nvSpPr>
        <p:spPr>
          <a:xfrm>
            <a:off x="5455457" y="4546697"/>
            <a:ext cx="1239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dirty="0">
                <a:latin typeface="Times New Roman" charset="0"/>
                <a:ea typeface="Times New Roman" charset="0"/>
                <a:cs typeface="Times New Roman" charset="0"/>
              </a:rPr>
              <a:t>“5-5”</a:t>
            </a:r>
            <a:endParaRPr lang="zh-TW" altLang="en-US" sz="2400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7"/>
          <p:cNvSpPr txBox="1"/>
          <p:nvPr/>
        </p:nvSpPr>
        <p:spPr>
          <a:xfrm>
            <a:off x="6424567" y="4498529"/>
            <a:ext cx="209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2400" b="0" dirty="0">
                <a:latin typeface="Microsoft YaHei" charset="-122"/>
                <a:ea typeface="Microsoft YaHei" charset="-122"/>
                <a:cs typeface="Microsoft YaHei" charset="-122"/>
              </a:rPr>
              <a:t>下一次移动</a:t>
            </a:r>
            <a:r>
              <a:rPr lang="en-US" altLang="zh-TW" sz="2400" b="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zh-TW" altLang="en-US" sz="2400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04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机器学习的类型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9272" y="1045304"/>
            <a:ext cx="8574656" cy="4598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800" b="0" dirty="0">
                <a:solidFill>
                  <a:srgbClr val="002060"/>
                </a:solidFill>
              </a:rPr>
              <a:t>根据</a:t>
            </a:r>
            <a:r>
              <a:rPr kumimoji="1" lang="zh-CN" altLang="en-US" sz="2800" b="0" dirty="0">
                <a:solidFill>
                  <a:srgbClr val="C00000"/>
                </a:solidFill>
              </a:rPr>
              <a:t>经验</a:t>
            </a:r>
            <a:r>
              <a:rPr kumimoji="1" lang="zh-CN" altLang="en-US" sz="2800" b="0" dirty="0">
                <a:solidFill>
                  <a:srgbClr val="002060"/>
                </a:solidFill>
              </a:rPr>
              <a:t>（</a:t>
            </a:r>
            <a:r>
              <a:rPr kumimoji="1" lang="zh-CN" altLang="en-US" sz="2800" b="0" dirty="0">
                <a:solidFill>
                  <a:srgbClr val="C00000"/>
                </a:solidFill>
              </a:rPr>
              <a:t>训练数据</a:t>
            </a:r>
            <a:r>
              <a:rPr kumimoji="1" lang="zh-CN" altLang="en-US" sz="2800" b="0" dirty="0">
                <a:solidFill>
                  <a:srgbClr val="002060"/>
                </a:solidFill>
              </a:rPr>
              <a:t>）包含的信息，机器学习分为：</a:t>
            </a: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</a:rPr>
              <a:t>监督学习</a:t>
            </a: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</a:rPr>
              <a:t>无监督学习</a:t>
            </a: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</a:rPr>
              <a:t>强化学习</a:t>
            </a: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</a:rPr>
              <a:t>半监督学习</a:t>
            </a: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</a:rPr>
              <a:t>自监督学习</a:t>
            </a: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</a:rPr>
              <a:t>迁移学习</a:t>
            </a: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</a:rPr>
              <a:t>终生学习</a:t>
            </a: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</a:rPr>
              <a:t>元学习</a:t>
            </a: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mr-IN" altLang="zh-CN" sz="2400" b="0" dirty="0">
                <a:solidFill>
                  <a:srgbClr val="002060"/>
                </a:solidFill>
              </a:rPr>
              <a:t>…</a:t>
            </a:r>
            <a:endParaRPr kumimoji="1" lang="en-US" altLang="zh-CN" sz="2400" b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85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监督学习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3166561" y="2323438"/>
            <a:ext cx="1945104" cy="619594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3196641" y="2440373"/>
            <a:ext cx="1874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监督学习</a:t>
            </a:r>
            <a:endParaRPr lang="en-US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1817019" y="3171631"/>
            <a:ext cx="1945104" cy="619594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9" name="TextBox 8"/>
          <p:cNvSpPr txBox="1"/>
          <p:nvPr/>
        </p:nvSpPr>
        <p:spPr>
          <a:xfrm>
            <a:off x="1817019" y="3154263"/>
            <a:ext cx="1874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r>
              <a:rPr lang="en-US" altLang="zh-CN" sz="18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sz="18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Classification)</a:t>
            </a:r>
          </a:p>
        </p:txBody>
      </p:sp>
      <p:sp>
        <p:nvSpPr>
          <p:cNvPr id="10" name="Oval 9"/>
          <p:cNvSpPr/>
          <p:nvPr/>
        </p:nvSpPr>
        <p:spPr>
          <a:xfrm>
            <a:off x="4608345" y="3171631"/>
            <a:ext cx="1945104" cy="619594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/>
          <p:cNvSpPr txBox="1"/>
          <p:nvPr/>
        </p:nvSpPr>
        <p:spPr>
          <a:xfrm>
            <a:off x="4643438" y="3166176"/>
            <a:ext cx="1874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回归</a:t>
            </a:r>
            <a:endParaRPr lang="en-US" altLang="zh-CN" sz="18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en-US" sz="18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(Regression)</a:t>
            </a:r>
          </a:p>
        </p:txBody>
      </p:sp>
      <p:cxnSp>
        <p:nvCxnSpPr>
          <p:cNvPr id="12" name="Straight Arrow Connector 12"/>
          <p:cNvCxnSpPr>
            <a:stCxn id="9" idx="5"/>
          </p:cNvCxnSpPr>
          <p:nvPr/>
        </p:nvCxnSpPr>
        <p:spPr>
          <a:xfrm>
            <a:off x="4826811" y="2852294"/>
            <a:ext cx="754086" cy="3193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3"/>
          <p:cNvCxnSpPr>
            <a:stCxn id="9" idx="3"/>
            <a:endCxn id="12" idx="0"/>
          </p:cNvCxnSpPr>
          <p:nvPr/>
        </p:nvCxnSpPr>
        <p:spPr>
          <a:xfrm flipH="1">
            <a:off x="2789571" y="2852294"/>
            <a:ext cx="661844" cy="3193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925384" y="2323438"/>
                <a:ext cx="2601290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𝒟</m:t>
                      </m:r>
                      <m:r>
                        <a:rPr lang="zh-CN" altLang="en-US" sz="280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80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2800" b="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800" b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800" b="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384" y="2323438"/>
                <a:ext cx="2601290" cy="5467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906905" y="3705976"/>
                <a:ext cx="12883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800" b="0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ℝ</m:t>
                      </m:r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905" y="3705976"/>
                <a:ext cx="1288366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14"/>
              <p:cNvSpPr txBox="1"/>
              <p:nvPr/>
            </p:nvSpPr>
            <p:spPr>
              <a:xfrm>
                <a:off x="3378448" y="1643947"/>
                <a:ext cx="33633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Garamond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aramond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aramond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aramond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aramond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en-US" b="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𝑖</m:t>
                    </m:r>
                  </m:oMath>
                </a14:m>
                <a:r>
                  <a:rPr lang="zh-CN" altLang="en-US" b="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个训练样本的输入特征</a:t>
                </a:r>
              </a:p>
            </p:txBody>
          </p:sp>
        </mc:Choice>
        <mc:Fallback xmlns="">
          <p:sp>
            <p:nvSpPr>
              <p:cNvPr id="36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448" y="1643947"/>
                <a:ext cx="3363389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1812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17"/>
              <p:cNvSpPr txBox="1"/>
              <p:nvPr/>
            </p:nvSpPr>
            <p:spPr>
              <a:xfrm>
                <a:off x="6660232" y="1604783"/>
                <a:ext cx="256558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Garamond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aramond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aramond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aramond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aramond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aramond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en-US" b="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𝑖</m:t>
                    </m:r>
                  </m:oMath>
                </a14:m>
                <a:r>
                  <a:rPr lang="zh-CN" altLang="en-US" b="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个训练样本的标签</a:t>
                </a:r>
                <a:endParaRPr lang="en-US" altLang="zh-CN" b="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7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1604783"/>
                <a:ext cx="2565581" cy="400110"/>
              </a:xfrm>
              <a:prstGeom prst="rect">
                <a:avLst/>
              </a:prstGeom>
              <a:blipFill rotWithShape="0">
                <a:blip r:embed="rId7"/>
                <a:stretch>
                  <a:fillRect l="-2619" t="-7576" r="-2619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4"/>
          <p:cNvCxnSpPr>
            <a:cxnSpLocks noChangeShapeType="1"/>
            <a:stCxn id="36" idx="2"/>
          </p:cNvCxnSpPr>
          <p:nvPr/>
        </p:nvCxnSpPr>
        <p:spPr bwMode="auto">
          <a:xfrm>
            <a:off x="5060143" y="2044057"/>
            <a:ext cx="978349" cy="42407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直接箭头连接符 4"/>
          <p:cNvCxnSpPr>
            <a:cxnSpLocks noChangeShapeType="1"/>
            <a:stCxn id="37" idx="2"/>
          </p:cNvCxnSpPr>
          <p:nvPr/>
        </p:nvCxnSpPr>
        <p:spPr bwMode="auto">
          <a:xfrm flipH="1">
            <a:off x="6436756" y="2004893"/>
            <a:ext cx="1506267" cy="463234"/>
          </a:xfrm>
          <a:prstGeom prst="straightConnector1">
            <a:avLst/>
          </a:prstGeom>
          <a:noFill/>
          <a:ln w="25400">
            <a:solidFill>
              <a:srgbClr val="C0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1291312" y="3722274"/>
                <a:ext cx="25968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1,2,…,</m:t>
                          </m:r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312" y="3722274"/>
                <a:ext cx="259680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24"/>
          <p:cNvCxnSpPr/>
          <p:nvPr/>
        </p:nvCxnSpPr>
        <p:spPr>
          <a:xfrm flipH="1" flipV="1">
            <a:off x="5336047" y="4450192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25"/>
          <p:cNvCxnSpPr/>
          <p:nvPr/>
        </p:nvCxnSpPr>
        <p:spPr>
          <a:xfrm>
            <a:off x="5349416" y="6174718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14"/>
          <p:cNvSpPr/>
          <p:nvPr/>
        </p:nvSpPr>
        <p:spPr>
          <a:xfrm>
            <a:off x="5499139" y="563928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5"/>
          <p:cNvSpPr/>
          <p:nvPr/>
        </p:nvSpPr>
        <p:spPr>
          <a:xfrm>
            <a:off x="5747791" y="546169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16"/>
          <p:cNvSpPr/>
          <p:nvPr/>
        </p:nvSpPr>
        <p:spPr>
          <a:xfrm>
            <a:off x="5900191" y="561409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17"/>
          <p:cNvSpPr/>
          <p:nvPr/>
        </p:nvSpPr>
        <p:spPr>
          <a:xfrm>
            <a:off x="6076656" y="535730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18"/>
          <p:cNvSpPr/>
          <p:nvPr/>
        </p:nvSpPr>
        <p:spPr>
          <a:xfrm>
            <a:off x="6172908" y="560069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19"/>
          <p:cNvSpPr/>
          <p:nvPr/>
        </p:nvSpPr>
        <p:spPr>
          <a:xfrm>
            <a:off x="6322598" y="513650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20"/>
          <p:cNvSpPr/>
          <p:nvPr/>
        </p:nvSpPr>
        <p:spPr>
          <a:xfrm>
            <a:off x="6657608" y="535730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21"/>
          <p:cNvSpPr/>
          <p:nvPr/>
        </p:nvSpPr>
        <p:spPr>
          <a:xfrm>
            <a:off x="6716517" y="4848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22"/>
          <p:cNvSpPr/>
          <p:nvPr/>
        </p:nvSpPr>
        <p:spPr>
          <a:xfrm>
            <a:off x="6457602" y="558649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23"/>
          <p:cNvSpPr/>
          <p:nvPr/>
        </p:nvSpPr>
        <p:spPr>
          <a:xfrm>
            <a:off x="6962615" y="508430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26"/>
          <p:cNvSpPr/>
          <p:nvPr/>
        </p:nvSpPr>
        <p:spPr>
          <a:xfrm>
            <a:off x="6914489" y="466211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27"/>
          <p:cNvSpPr/>
          <p:nvPr/>
        </p:nvSpPr>
        <p:spPr>
          <a:xfrm>
            <a:off x="5836126" y="581868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11"/>
          <p:cNvCxnSpPr/>
          <p:nvPr/>
        </p:nvCxnSpPr>
        <p:spPr>
          <a:xfrm flipV="1">
            <a:off x="5336047" y="4739776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29"/>
          <p:cNvCxnSpPr/>
          <p:nvPr/>
        </p:nvCxnSpPr>
        <p:spPr>
          <a:xfrm>
            <a:off x="6819538" y="5094081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32"/>
          <p:cNvCxnSpPr/>
          <p:nvPr/>
        </p:nvCxnSpPr>
        <p:spPr>
          <a:xfrm flipH="1">
            <a:off x="5336046" y="5094080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35"/>
              <p:cNvSpPr txBox="1"/>
              <p:nvPr/>
            </p:nvSpPr>
            <p:spPr>
              <a:xfrm>
                <a:off x="6257598" y="6119718"/>
                <a:ext cx="12238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dirty="0" smtClean="0">
                          <a:latin typeface="Cambria Math" charset="0"/>
                          <a:cs typeface="Helvetica Light"/>
                        </a:rPr>
                        <m:t>𝑥</m:t>
                      </m:r>
                      <m:r>
                        <a:rPr lang="en-US" sz="1050" i="1" dirty="0" smtClean="0">
                          <a:latin typeface="Cambria Math" charset="0"/>
                          <a:cs typeface="Helvetica Light"/>
                        </a:rPr>
                        <m:t>=0.8</m:t>
                      </m:r>
                    </m:oMath>
                  </m:oMathPara>
                </a14:m>
                <a:endParaRPr lang="en-US" sz="1050" dirty="0">
                  <a:latin typeface="Helvetica Light"/>
                  <a:cs typeface="Helvetica Light"/>
                </a:endParaRPr>
              </a:p>
            </p:txBody>
          </p:sp>
        </mc:Choice>
        <mc:Fallback xmlns="">
          <p:sp>
            <p:nvSpPr>
              <p:cNvPr id="75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598" y="6119718"/>
                <a:ext cx="1223890" cy="2616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36"/>
              <p:cNvSpPr txBox="1"/>
              <p:nvPr/>
            </p:nvSpPr>
            <p:spPr>
              <a:xfrm>
                <a:off x="4499992" y="4964287"/>
                <a:ext cx="12238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dirty="0" smtClean="0">
                          <a:latin typeface="Cambria Math" charset="0"/>
                          <a:cs typeface="Helvetica Light"/>
                        </a:rPr>
                        <m:t>𝑦</m:t>
                      </m:r>
                      <m:r>
                        <a:rPr lang="en-US" sz="1050" i="1" dirty="0" smtClean="0">
                          <a:latin typeface="Cambria Math" charset="0"/>
                          <a:cs typeface="Helvetica Light"/>
                        </a:rPr>
                        <m:t>=12.5</m:t>
                      </m:r>
                    </m:oMath>
                  </m:oMathPara>
                </a14:m>
                <a:endParaRPr lang="en-US" sz="1050" dirty="0">
                  <a:latin typeface="Helvetica Light"/>
                  <a:cs typeface="Helvetica Light"/>
                </a:endParaRPr>
              </a:p>
            </p:txBody>
          </p:sp>
        </mc:Choice>
        <mc:Fallback xmlns="">
          <p:sp>
            <p:nvSpPr>
              <p:cNvPr id="76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4964287"/>
                <a:ext cx="1223890" cy="2616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37"/>
          <p:cNvCxnSpPr/>
          <p:nvPr/>
        </p:nvCxnSpPr>
        <p:spPr>
          <a:xfrm flipH="1" flipV="1">
            <a:off x="2589713" y="4451663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38"/>
          <p:cNvCxnSpPr/>
          <p:nvPr/>
        </p:nvCxnSpPr>
        <p:spPr>
          <a:xfrm>
            <a:off x="2603082" y="6176189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42"/>
          <p:cNvSpPr/>
          <p:nvPr/>
        </p:nvSpPr>
        <p:spPr>
          <a:xfrm>
            <a:off x="3911274" y="56871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44"/>
          <p:cNvSpPr/>
          <p:nvPr/>
        </p:nvSpPr>
        <p:spPr>
          <a:xfrm>
            <a:off x="4142779" y="560216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45"/>
          <p:cNvSpPr/>
          <p:nvPr/>
        </p:nvSpPr>
        <p:spPr>
          <a:xfrm>
            <a:off x="3911274" y="53587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46"/>
          <p:cNvSpPr/>
          <p:nvPr/>
        </p:nvSpPr>
        <p:spPr>
          <a:xfrm>
            <a:off x="4026154" y="503731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48"/>
          <p:cNvSpPr/>
          <p:nvPr/>
        </p:nvSpPr>
        <p:spPr>
          <a:xfrm>
            <a:off x="4216281" y="508577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49"/>
          <p:cNvSpPr/>
          <p:nvPr/>
        </p:nvSpPr>
        <p:spPr>
          <a:xfrm>
            <a:off x="4312533" y="551536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55"/>
          <p:cNvCxnSpPr/>
          <p:nvPr/>
        </p:nvCxnSpPr>
        <p:spPr>
          <a:xfrm>
            <a:off x="2589713" y="4707097"/>
            <a:ext cx="1722821" cy="146909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59"/>
          <p:cNvSpPr/>
          <p:nvPr/>
        </p:nvSpPr>
        <p:spPr>
          <a:xfrm>
            <a:off x="3378448" y="511912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60"/>
          <p:cNvSpPr/>
          <p:nvPr/>
        </p:nvSpPr>
        <p:spPr>
          <a:xfrm>
            <a:off x="2789817" y="5351124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61"/>
          <p:cNvSpPr/>
          <p:nvPr/>
        </p:nvSpPr>
        <p:spPr>
          <a:xfrm>
            <a:off x="2848947" y="567432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62"/>
          <p:cNvSpPr/>
          <p:nvPr/>
        </p:nvSpPr>
        <p:spPr>
          <a:xfrm>
            <a:off x="3094617" y="5518855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63"/>
          <p:cNvSpPr/>
          <p:nvPr/>
        </p:nvSpPr>
        <p:spPr>
          <a:xfrm>
            <a:off x="3676313" y="5798615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64"/>
          <p:cNvSpPr/>
          <p:nvPr/>
        </p:nvSpPr>
        <p:spPr>
          <a:xfrm>
            <a:off x="3047982" y="5306027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65"/>
          <p:cNvSpPr/>
          <p:nvPr/>
        </p:nvSpPr>
        <p:spPr>
          <a:xfrm>
            <a:off x="3261812" y="5719416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66"/>
          <p:cNvSpPr/>
          <p:nvPr/>
        </p:nvSpPr>
        <p:spPr>
          <a:xfrm>
            <a:off x="3091860" y="5871816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68"/>
          <p:cNvSpPr/>
          <p:nvPr/>
        </p:nvSpPr>
        <p:spPr>
          <a:xfrm>
            <a:off x="3530848" y="527152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69"/>
          <p:cNvSpPr txBox="1"/>
          <p:nvPr/>
        </p:nvSpPr>
        <p:spPr>
          <a:xfrm>
            <a:off x="3538859" y="5380355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100" name="TextBox 70"/>
          <p:cNvSpPr txBox="1"/>
          <p:nvPr/>
        </p:nvSpPr>
        <p:spPr>
          <a:xfrm>
            <a:off x="6654798" y="4942688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072147" y="3720132"/>
                <a:ext cx="16784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800" b="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zh-CN" altLang="en-US" sz="2800" b="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800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altLang="zh-CN" sz="2800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altLang="zh-CN" sz="2800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147" y="3720132"/>
                <a:ext cx="1678473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3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zh-CN" altLang="en-US" sz="32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altLang="en-US" sz="3200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9832" y="1185814"/>
            <a:ext cx="85746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>
                <a:solidFill>
                  <a:srgbClr val="002060"/>
                </a:solidFill>
              </a:rPr>
              <a:t>机器学习</a:t>
            </a:r>
            <a:r>
              <a:rPr kumimoji="1" lang="zh-CN" altLang="en-US" sz="3200" b="0" dirty="0" smtClean="0">
                <a:solidFill>
                  <a:srgbClr val="002060"/>
                </a:solidFill>
              </a:rPr>
              <a:t>简介</a:t>
            </a:r>
            <a:endParaRPr kumimoji="1" lang="en-US" altLang="zh-CN" sz="3200" b="0" dirty="0" smtClean="0">
              <a:solidFill>
                <a:srgbClr val="002060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 smtClean="0">
                <a:solidFill>
                  <a:srgbClr val="002060"/>
                </a:solidFill>
              </a:rPr>
              <a:t>机器学习类别</a:t>
            </a:r>
            <a:endParaRPr kumimoji="1" lang="en-US" altLang="zh-CN" sz="3200" b="0" dirty="0" smtClean="0">
              <a:solidFill>
                <a:srgbClr val="002060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 smtClean="0">
                <a:solidFill>
                  <a:srgbClr val="002060"/>
                </a:solidFill>
              </a:rPr>
              <a:t>机器学习任务的一般流程</a:t>
            </a:r>
            <a:endParaRPr kumimoji="1" lang="en-US" altLang="zh-CN" sz="3200" b="0" dirty="0" smtClean="0">
              <a:solidFill>
                <a:srgbClr val="002060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 smtClean="0">
                <a:solidFill>
                  <a:srgbClr val="002060"/>
                </a:solidFill>
              </a:rPr>
              <a:t>机器学习模型评估</a:t>
            </a:r>
            <a:endParaRPr kumimoji="1" lang="en-US" altLang="zh-CN" sz="3200" b="0" dirty="0" smtClean="0">
              <a:solidFill>
                <a:srgbClr val="002060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 smtClean="0">
                <a:solidFill>
                  <a:srgbClr val="002060"/>
                </a:solidFill>
              </a:rPr>
              <a:t>机器学习平台简介</a:t>
            </a:r>
            <a:endParaRPr kumimoji="1" lang="en-US" altLang="zh-CN" sz="3200" b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47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回归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781673" y="338612"/>
                <a:ext cx="11126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400" b="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zh-CN" altLang="en-US" sz="2400" b="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zh-CN" altLang="en-US" sz="2400" b="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zh-CN" altLang="en-US" sz="2400" b="0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ℝ</m:t>
                      </m:r>
                    </m:oMath>
                  </m:oMathPara>
                </a14:m>
                <a:endParaRPr lang="zh-CN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673" y="338612"/>
                <a:ext cx="1112676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4000" b="-134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30"/>
              <p:cNvSpPr txBox="1"/>
              <p:nvPr/>
            </p:nvSpPr>
            <p:spPr>
              <a:xfrm>
                <a:off x="4603120" y="361088"/>
                <a:ext cx="3733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函数</a:t>
                </a:r>
                <a:r>
                  <a:rPr lang="en-US" altLang="zh-TW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</m:oMath>
                </a14:m>
                <a:r>
                  <a:rPr lang="en-US" altLang="zh-TW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的输出为标量</a:t>
                </a:r>
                <a:endParaRPr lang="zh-TW" altLang="en-US" sz="2400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8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120" y="361088"/>
                <a:ext cx="3733249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4361132" y="2031417"/>
                <a:ext cx="865946" cy="892095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i="1" dirty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zh-TW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132" y="2031417"/>
                <a:ext cx="865946" cy="8920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字方塊 65"/>
          <p:cNvSpPr txBox="1"/>
          <p:nvPr/>
        </p:nvSpPr>
        <p:spPr>
          <a:xfrm>
            <a:off x="1947617" y="1927276"/>
            <a:ext cx="194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solidFill>
                  <a:srgbClr val="002060"/>
                </a:solidFill>
              </a:rPr>
              <a:t>电视广告费用</a:t>
            </a:r>
            <a:endParaRPr lang="zh-TW" altLang="en-US" b="0" dirty="0">
              <a:solidFill>
                <a:srgbClr val="002060"/>
              </a:solidFill>
            </a:endParaRPr>
          </a:p>
        </p:txBody>
      </p:sp>
      <p:sp>
        <p:nvSpPr>
          <p:cNvPr id="62" name="文字方塊 66"/>
          <p:cNvSpPr txBox="1"/>
          <p:nvPr/>
        </p:nvSpPr>
        <p:spPr>
          <a:xfrm>
            <a:off x="1947617" y="2282417"/>
            <a:ext cx="1978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solidFill>
                  <a:srgbClr val="002060"/>
                </a:solidFill>
              </a:rPr>
              <a:t>广播广告费用</a:t>
            </a:r>
            <a:endParaRPr lang="zh-TW" altLang="en-US" b="0" dirty="0">
              <a:solidFill>
                <a:srgbClr val="002060"/>
              </a:solidFill>
            </a:endParaRPr>
          </a:p>
        </p:txBody>
      </p:sp>
      <p:sp>
        <p:nvSpPr>
          <p:cNvPr id="64" name="文字方塊 68"/>
          <p:cNvSpPr txBox="1"/>
          <p:nvPr/>
        </p:nvSpPr>
        <p:spPr>
          <a:xfrm>
            <a:off x="5896608" y="2278496"/>
            <a:ext cx="2035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solidFill>
                  <a:srgbClr val="002060"/>
                </a:solidFill>
              </a:rPr>
              <a:t>产品销量</a:t>
            </a:r>
            <a:endParaRPr lang="zh-TW" altLang="en-US" b="0" dirty="0">
              <a:solidFill>
                <a:srgbClr val="002060"/>
              </a:solidFill>
            </a:endParaRPr>
          </a:p>
        </p:txBody>
      </p:sp>
      <p:cxnSp>
        <p:nvCxnSpPr>
          <p:cNvPr id="66" name="直線單箭頭接點 69"/>
          <p:cNvCxnSpPr/>
          <p:nvPr/>
        </p:nvCxnSpPr>
        <p:spPr>
          <a:xfrm>
            <a:off x="3710831" y="2142618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3710831" y="2477465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2"/>
          <p:cNvCxnSpPr/>
          <p:nvPr/>
        </p:nvCxnSpPr>
        <p:spPr>
          <a:xfrm>
            <a:off x="5243088" y="2498072"/>
            <a:ext cx="6375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4"/>
          <p:cNvSpPr txBox="1"/>
          <p:nvPr/>
        </p:nvSpPr>
        <p:spPr>
          <a:xfrm>
            <a:off x="5560037" y="2539187"/>
            <a:ext cx="172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0" dirty="0">
                <a:solidFill>
                  <a:srgbClr val="002060"/>
                </a:solidFill>
              </a:rPr>
              <a:t>(</a:t>
            </a:r>
            <a:r>
              <a:rPr lang="zh-CN" altLang="en-US" b="0" dirty="0">
                <a:solidFill>
                  <a:srgbClr val="002060"/>
                </a:solidFill>
              </a:rPr>
              <a:t>标量</a:t>
            </a:r>
            <a:r>
              <a:rPr lang="en-US" altLang="zh-TW" b="0" dirty="0">
                <a:solidFill>
                  <a:srgbClr val="002060"/>
                </a:solidFill>
              </a:rPr>
              <a:t>)</a:t>
            </a:r>
            <a:endParaRPr lang="zh-TW" altLang="en-US" b="0" dirty="0">
              <a:solidFill>
                <a:srgbClr val="002060"/>
              </a:solidFill>
            </a:endParaRPr>
          </a:p>
        </p:txBody>
      </p:sp>
      <p:cxnSp>
        <p:nvCxnSpPr>
          <p:cNvPr id="78" name="直線單箭頭接點 86"/>
          <p:cNvCxnSpPr/>
          <p:nvPr/>
        </p:nvCxnSpPr>
        <p:spPr>
          <a:xfrm flipV="1">
            <a:off x="3710831" y="2817625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13"/>
          <p:cNvCxnSpPr/>
          <p:nvPr/>
        </p:nvCxnSpPr>
        <p:spPr>
          <a:xfrm flipV="1">
            <a:off x="0" y="3491106"/>
            <a:ext cx="9144000" cy="93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90"/>
          <p:cNvSpPr txBox="1"/>
          <p:nvPr/>
        </p:nvSpPr>
        <p:spPr>
          <a:xfrm>
            <a:off x="-473782" y="3758847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</a:rPr>
              <a:t>训练数据</a:t>
            </a:r>
            <a:r>
              <a:rPr lang="en-US" altLang="zh-TW" sz="2800" dirty="0">
                <a:solidFill>
                  <a:srgbClr val="002060"/>
                </a:solidFill>
              </a:rPr>
              <a:t>:</a:t>
            </a:r>
            <a:endParaRPr lang="zh-TW" altLang="en-US" sz="2800" dirty="0">
              <a:solidFill>
                <a:srgbClr val="002060"/>
              </a:solidFill>
            </a:endParaRPr>
          </a:p>
        </p:txBody>
      </p:sp>
      <p:sp>
        <p:nvSpPr>
          <p:cNvPr id="107" name="文字方塊 14"/>
          <p:cNvSpPr txBox="1"/>
          <p:nvPr/>
        </p:nvSpPr>
        <p:spPr>
          <a:xfrm>
            <a:off x="-4090" y="4353813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0" dirty="0">
                <a:solidFill>
                  <a:srgbClr val="002060"/>
                </a:solidFill>
              </a:rPr>
              <a:t>输入</a:t>
            </a:r>
            <a:endParaRPr lang="zh-TW" altLang="en-US" sz="2400" b="0" dirty="0">
              <a:solidFill>
                <a:srgbClr val="002060"/>
              </a:solidFill>
            </a:endParaRPr>
          </a:p>
        </p:txBody>
      </p:sp>
      <p:sp>
        <p:nvSpPr>
          <p:cNvPr id="109" name="文字方塊 95"/>
          <p:cNvSpPr txBox="1"/>
          <p:nvPr/>
        </p:nvSpPr>
        <p:spPr>
          <a:xfrm>
            <a:off x="6301618" y="4309292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0" dirty="0">
                <a:solidFill>
                  <a:srgbClr val="C00000"/>
                </a:solidFill>
              </a:rPr>
              <a:t>输出</a:t>
            </a:r>
            <a:endParaRPr lang="zh-TW" altLang="en-US" sz="2400" b="0" dirty="0">
              <a:solidFill>
                <a:srgbClr val="C00000"/>
              </a:solidFill>
            </a:endParaRPr>
          </a:p>
        </p:txBody>
      </p:sp>
      <p:sp>
        <p:nvSpPr>
          <p:cNvPr id="111" name="文字方塊 15"/>
          <p:cNvSpPr txBox="1"/>
          <p:nvPr/>
        </p:nvSpPr>
        <p:spPr>
          <a:xfrm>
            <a:off x="487377" y="1310920"/>
            <a:ext cx="3713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002060"/>
                </a:solidFill>
              </a:rPr>
              <a:t>例：产品</a:t>
            </a:r>
            <a:r>
              <a:rPr lang="zh-CN" altLang="en-US" sz="2800" dirty="0">
                <a:solidFill>
                  <a:srgbClr val="002060"/>
                </a:solidFill>
              </a:rPr>
              <a:t>销量预测</a:t>
            </a:r>
            <a:endParaRPr lang="zh-TW" altLang="en-US" sz="2800" dirty="0">
              <a:solidFill>
                <a:srgbClr val="002060"/>
              </a:solidFill>
            </a:endParaRPr>
          </a:p>
        </p:txBody>
      </p:sp>
      <p:sp>
        <p:nvSpPr>
          <p:cNvPr id="113" name="文字方塊 66"/>
          <p:cNvSpPr txBox="1"/>
          <p:nvPr/>
        </p:nvSpPr>
        <p:spPr>
          <a:xfrm>
            <a:off x="1907704" y="2664743"/>
            <a:ext cx="1978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solidFill>
                  <a:srgbClr val="002060"/>
                </a:solidFill>
              </a:rPr>
              <a:t>报纸广告费用</a:t>
            </a:r>
            <a:endParaRPr lang="zh-TW" altLang="en-US" b="0" dirty="0">
              <a:solidFill>
                <a:srgbClr val="00206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26" y="4425972"/>
            <a:ext cx="4576808" cy="243202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 bwMode="auto">
          <a:xfrm>
            <a:off x="5336359" y="4398746"/>
            <a:ext cx="1056660" cy="245925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1724926" y="4398746"/>
            <a:ext cx="3567154" cy="2459253"/>
          </a:xfrm>
          <a:prstGeom prst="rect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29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0" grpId="0" animBg="1"/>
      <p:bldP spid="61" grpId="0"/>
      <p:bldP spid="62" grpId="0"/>
      <p:bldP spid="64" grpId="0"/>
      <p:bldP spid="77" grpId="0"/>
      <p:bldP spid="103" grpId="0"/>
      <p:bldP spid="107" grpId="0"/>
      <p:bldP spid="107" grpId="1"/>
      <p:bldP spid="109" grpId="0"/>
      <p:bldP spid="111" grpId="0"/>
      <p:bldP spid="113" grpId="0"/>
      <p:bldP spid="15" grpId="0" animBg="1"/>
      <p:bldP spid="1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30"/>
              <p:cNvSpPr txBox="1"/>
              <p:nvPr/>
            </p:nvSpPr>
            <p:spPr>
              <a:xfrm>
                <a:off x="4603120" y="361088"/>
                <a:ext cx="3733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函数</a:t>
                </a:r>
                <a:r>
                  <a:rPr lang="en-US" altLang="zh-TW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</m:oMath>
                </a14:m>
                <a:r>
                  <a:rPr lang="en-US" altLang="zh-TW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的输出为离散值</a:t>
                </a:r>
                <a:endParaRPr lang="zh-TW" altLang="en-US" sz="2400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8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120" y="361088"/>
                <a:ext cx="3733249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內容版面配置區 2"/>
          <p:cNvSpPr txBox="1">
            <a:spLocks/>
          </p:cNvSpPr>
          <p:nvPr/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b="0" kern="0" dirty="0">
                <a:latin typeface="Microsoft YaHei" charset="-122"/>
                <a:ea typeface="Microsoft YaHei" charset="-122"/>
                <a:cs typeface="Microsoft YaHei" charset="-122"/>
              </a:rPr>
              <a:t>两类分类</a:t>
            </a:r>
            <a:endParaRPr lang="zh-TW" altLang="en-US" b="0" kern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內容版面配置區 3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b="0" kern="0" dirty="0">
                <a:latin typeface="Microsoft YaHei" charset="-122"/>
                <a:ea typeface="Microsoft YaHei" charset="-122"/>
                <a:cs typeface="Microsoft YaHei" charset="-122"/>
              </a:rPr>
              <a:t>多类分类</a:t>
            </a:r>
            <a:endParaRPr lang="zh-TW" altLang="en-US" b="0" kern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804814" y="3768610"/>
                <a:ext cx="1900445" cy="685006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0" dirty="0">
                    <a:latin typeface="Microsoft YaHei" charset="-122"/>
                    <a:ea typeface="Microsoft YaHei" charset="-122"/>
                    <a:cs typeface="Microsoft YaHei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endParaRPr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14" y="3768610"/>
                <a:ext cx="1900445" cy="685006"/>
              </a:xfrm>
              <a:prstGeom prst="rect">
                <a:avLst/>
              </a:prstGeom>
              <a:blipFill rotWithShape="0">
                <a:blip r:embed="rId5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5544810" y="3762453"/>
                <a:ext cx="1900445" cy="685006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0" dirty="0">
                    <a:latin typeface="Microsoft YaHei" charset="-122"/>
                    <a:ea typeface="Microsoft YaHei" charset="-122"/>
                    <a:cs typeface="Microsoft YaHei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chemeClr val="bg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endParaRPr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10" y="3762453"/>
                <a:ext cx="1900445" cy="685006"/>
              </a:xfrm>
              <a:prstGeom prst="rect">
                <a:avLst/>
              </a:prstGeom>
              <a:blipFill rotWithShape="0">
                <a:blip r:embed="rId6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6"/>
          <p:cNvSpPr txBox="1"/>
          <p:nvPr/>
        </p:nvSpPr>
        <p:spPr>
          <a:xfrm>
            <a:off x="637436" y="5057522"/>
            <a:ext cx="223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0" dirty="0">
                <a:solidFill>
                  <a:srgbClr val="002060"/>
                </a:solidFill>
              </a:rPr>
              <a:t>输入</a:t>
            </a:r>
            <a:endParaRPr lang="zh-TW" altLang="en-US" sz="2800" b="0" dirty="0">
              <a:solidFill>
                <a:srgbClr val="002060"/>
              </a:solidFill>
            </a:endParaRPr>
          </a:p>
        </p:txBody>
      </p:sp>
      <p:sp>
        <p:nvSpPr>
          <p:cNvPr id="39" name="文字方塊 7"/>
          <p:cNvSpPr txBox="1"/>
          <p:nvPr/>
        </p:nvSpPr>
        <p:spPr>
          <a:xfrm>
            <a:off x="5369943" y="5051365"/>
            <a:ext cx="223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0" dirty="0">
                <a:solidFill>
                  <a:srgbClr val="002060"/>
                </a:solidFill>
              </a:rPr>
              <a:t>输入</a:t>
            </a:r>
            <a:endParaRPr lang="zh-TW" altLang="en-US" sz="2800" dirty="0">
              <a:solidFill>
                <a:srgbClr val="002060"/>
              </a:solidFill>
            </a:endParaRPr>
          </a:p>
        </p:txBody>
      </p:sp>
      <p:sp>
        <p:nvSpPr>
          <p:cNvPr id="40" name="向下箭號 8"/>
          <p:cNvSpPr/>
          <p:nvPr/>
        </p:nvSpPr>
        <p:spPr>
          <a:xfrm flipV="1">
            <a:off x="1510561" y="4453616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向下箭號 9"/>
          <p:cNvSpPr/>
          <p:nvPr/>
        </p:nvSpPr>
        <p:spPr>
          <a:xfrm flipV="1">
            <a:off x="6218117" y="4447459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向下箭號 10"/>
          <p:cNvSpPr/>
          <p:nvPr/>
        </p:nvSpPr>
        <p:spPr>
          <a:xfrm flipV="1">
            <a:off x="1510561" y="3131367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向下箭號 11"/>
          <p:cNvSpPr/>
          <p:nvPr/>
        </p:nvSpPr>
        <p:spPr>
          <a:xfrm flipV="1">
            <a:off x="6218117" y="3125210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12"/>
          <p:cNvSpPr txBox="1"/>
          <p:nvPr/>
        </p:nvSpPr>
        <p:spPr>
          <a:xfrm>
            <a:off x="768508" y="2599883"/>
            <a:ext cx="1936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0" dirty="0">
                <a:solidFill>
                  <a:srgbClr val="002060"/>
                </a:solidFill>
              </a:rPr>
              <a:t>Yes</a:t>
            </a:r>
            <a:r>
              <a:rPr lang="zh-CN" altLang="en-US" sz="2800" b="0" dirty="0">
                <a:solidFill>
                  <a:srgbClr val="002060"/>
                </a:solidFill>
              </a:rPr>
              <a:t>，</a:t>
            </a:r>
            <a:r>
              <a:rPr lang="en-US" altLang="zh-TW" sz="2800" b="0" dirty="0">
                <a:solidFill>
                  <a:srgbClr val="002060"/>
                </a:solidFill>
              </a:rPr>
              <a:t>No</a:t>
            </a:r>
            <a:endParaRPr lang="zh-TW" altLang="en-US" sz="2800" b="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13"/>
              <p:cNvSpPr txBox="1"/>
              <p:nvPr/>
            </p:nvSpPr>
            <p:spPr>
              <a:xfrm>
                <a:off x="4495800" y="2630755"/>
                <a:ext cx="39335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0" dirty="0">
                    <a:solidFill>
                      <a:srgbClr val="002060"/>
                    </a:solidFill>
                  </a:rPr>
                  <a:t>类别</a:t>
                </a:r>
                <a:r>
                  <a:rPr lang="en-US" altLang="zh-TW" sz="2800" b="0" dirty="0">
                    <a:solidFill>
                      <a:srgbClr val="002060"/>
                    </a:solidFill>
                  </a:rPr>
                  <a:t>1,</a:t>
                </a:r>
                <a:r>
                  <a:rPr lang="zh-CN" altLang="en-US" sz="2800" b="0" dirty="0">
                    <a:solidFill>
                      <a:srgbClr val="002060"/>
                    </a:solidFill>
                  </a:rPr>
                  <a:t>类别</a:t>
                </a:r>
                <a:r>
                  <a:rPr lang="en-US" altLang="zh-TW" sz="2800" b="0" dirty="0">
                    <a:solidFill>
                      <a:srgbClr val="002060"/>
                    </a:solidFill>
                  </a:rPr>
                  <a:t>2, …</a:t>
                </a:r>
                <a:r>
                  <a:rPr lang="zh-CN" altLang="en-US" sz="2800" b="0" dirty="0">
                    <a:solidFill>
                      <a:srgbClr val="002060"/>
                    </a:solidFill>
                  </a:rPr>
                  <a:t>类别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02060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zh-TW" altLang="en-US" sz="28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2630755"/>
                <a:ext cx="3933584" cy="523220"/>
              </a:xfrm>
              <a:prstGeom prst="rect">
                <a:avLst/>
              </a:prstGeom>
              <a:blipFill rotWithShape="0">
                <a:blip r:embed="rId7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2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/>
      <p:bldP spid="39" grpId="0"/>
      <p:bldP spid="40" grpId="0" animBg="1"/>
      <p:bldP spid="41" grpId="0" animBg="1"/>
      <p:bldP spid="42" grpId="0" animBg="1"/>
      <p:bldP spid="43" grpId="0" animBg="1"/>
      <p:bldP spid="44" grpId="0"/>
      <p:bldP spid="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例：两类分类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Picture 2" descr="http://www.ceu.org.tw/images/CEU_knowledge21065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48" y="1764962"/>
            <a:ext cx="1784273" cy="17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244050" y="1318067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</a:rPr>
              <a:t>垃圾邮件过滤</a:t>
            </a:r>
            <a:endParaRPr lang="zh-TW" altLang="en-US" sz="2800" dirty="0">
              <a:solidFill>
                <a:srgbClr val="002060"/>
              </a:solidFill>
            </a:endParaRPr>
          </a:p>
        </p:txBody>
      </p:sp>
      <p:grpSp>
        <p:nvGrpSpPr>
          <p:cNvPr id="19" name="群組 4"/>
          <p:cNvGrpSpPr/>
          <p:nvPr/>
        </p:nvGrpSpPr>
        <p:grpSpPr>
          <a:xfrm>
            <a:off x="942228" y="3335190"/>
            <a:ext cx="7816752" cy="3530146"/>
            <a:chOff x="628650" y="2236221"/>
            <a:chExt cx="7816752" cy="3530146"/>
          </a:xfrm>
        </p:grpSpPr>
        <p:pic>
          <p:nvPicPr>
            <p:cNvPr id="20" name="Picture 2" descr="http://cdn.toptenreviews.com/rev/site/cms/category_headers/139-h_main-w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236221"/>
              <a:ext cx="7816752" cy="35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/>
            <p:cNvSpPr/>
            <p:nvPr/>
          </p:nvSpPr>
          <p:spPr>
            <a:xfrm>
              <a:off x="2197318" y="5112936"/>
              <a:ext cx="4609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(</a:t>
              </a:r>
              <a:r>
                <a:rPr lang="zh-TW" altLang="en-US" dirty="0"/>
                <a:t>http://spam-filter-review.toptenreviews.com/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349921" y="1947798"/>
                <a:ext cx="1719619" cy="124405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b="0" dirty="0">
                    <a:latin typeface="Microsoft YaHei" charset="-122"/>
                    <a:ea typeface="Microsoft YaHei" charset="-122"/>
                    <a:cs typeface="Microsoft YaHei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solidFill>
                          <a:schemeClr val="bg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endParaRPr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921" y="1947798"/>
                <a:ext cx="1719619" cy="124405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向右箭號 14"/>
          <p:cNvSpPr/>
          <p:nvPr/>
        </p:nvSpPr>
        <p:spPr>
          <a:xfrm>
            <a:off x="7157823" y="231956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15"/>
          <p:cNvSpPr txBox="1"/>
          <p:nvPr/>
        </p:nvSpPr>
        <p:spPr>
          <a:xfrm>
            <a:off x="7580904" y="2334439"/>
            <a:ext cx="1445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0" dirty="0">
                <a:solidFill>
                  <a:srgbClr val="C00000"/>
                </a:solidFill>
              </a:rPr>
              <a:t>Yes</a:t>
            </a:r>
            <a:r>
              <a:rPr lang="en-US" altLang="zh-TW" sz="2800" b="0" dirty="0"/>
              <a:t>/</a:t>
            </a:r>
            <a:r>
              <a:rPr lang="en-US" altLang="zh-TW" sz="2800" b="0" dirty="0">
                <a:solidFill>
                  <a:srgbClr val="002060"/>
                </a:solidFill>
              </a:rPr>
              <a:t>No</a:t>
            </a:r>
            <a:endParaRPr lang="zh-TW" altLang="en-US" sz="2800" b="0" dirty="0">
              <a:solidFill>
                <a:srgbClr val="002060"/>
              </a:solidFill>
            </a:endParaRPr>
          </a:p>
        </p:txBody>
      </p:sp>
      <p:pic>
        <p:nvPicPr>
          <p:cNvPr id="27" name="圖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7358" y="1825625"/>
            <a:ext cx="274307" cy="1494693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>
            <a:off x="4850604" y="228927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7"/>
          <p:cNvSpPr txBox="1"/>
          <p:nvPr/>
        </p:nvSpPr>
        <p:spPr>
          <a:xfrm>
            <a:off x="6069441" y="3437310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dirty="0">
                <a:solidFill>
                  <a:srgbClr val="C00000"/>
                </a:solidFill>
              </a:rPr>
              <a:t>Yes</a:t>
            </a:r>
            <a:endParaRPr lang="zh-TW" altLang="en-US" sz="2400" b="0" dirty="0">
              <a:solidFill>
                <a:srgbClr val="C00000"/>
              </a:solidFill>
            </a:endParaRPr>
          </a:p>
        </p:txBody>
      </p:sp>
      <p:sp>
        <p:nvSpPr>
          <p:cNvPr id="30" name="文字方塊 17"/>
          <p:cNvSpPr txBox="1"/>
          <p:nvPr/>
        </p:nvSpPr>
        <p:spPr>
          <a:xfrm>
            <a:off x="7580904" y="4960288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dirty="0">
                <a:solidFill>
                  <a:srgbClr val="002060"/>
                </a:solidFill>
              </a:rPr>
              <a:t>No</a:t>
            </a:r>
            <a:endParaRPr lang="zh-TW" altLang="en-US" sz="2400" b="0" dirty="0">
              <a:solidFill>
                <a:srgbClr val="002060"/>
              </a:solidFill>
            </a:endParaRPr>
          </a:p>
        </p:txBody>
      </p:sp>
      <p:sp>
        <p:nvSpPr>
          <p:cNvPr id="31" name="文字方塊 9"/>
          <p:cNvSpPr txBox="1"/>
          <p:nvPr/>
        </p:nvSpPr>
        <p:spPr>
          <a:xfrm>
            <a:off x="244050" y="4483235"/>
            <a:ext cx="1891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0" dirty="0">
                <a:solidFill>
                  <a:srgbClr val="C00000"/>
                </a:solidFill>
              </a:rPr>
              <a:t>训练数据</a:t>
            </a:r>
            <a:endParaRPr lang="zh-TW" altLang="en-US" sz="2800" b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16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例：多类分类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115045" y="3391847"/>
                <a:ext cx="1719619" cy="124405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b="0" dirty="0">
                    <a:latin typeface="Microsoft YaHei" charset="-122"/>
                    <a:ea typeface="Microsoft YaHei" charset="-122"/>
                    <a:cs typeface="Microsoft YaHei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solidFill>
                          <a:schemeClr val="bg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endParaRPr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045" y="3391847"/>
                <a:ext cx="1719619" cy="124405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向右箭號 4"/>
          <p:cNvSpPr/>
          <p:nvPr/>
        </p:nvSpPr>
        <p:spPr>
          <a:xfrm>
            <a:off x="3921407" y="373332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414" y="3266525"/>
            <a:ext cx="274307" cy="1494693"/>
          </a:xfrm>
          <a:prstGeom prst="rect">
            <a:avLst/>
          </a:prstGeom>
        </p:spPr>
      </p:pic>
      <p:sp>
        <p:nvSpPr>
          <p:cNvPr id="8" name="向右箭號 6"/>
          <p:cNvSpPr/>
          <p:nvPr/>
        </p:nvSpPr>
        <p:spPr>
          <a:xfrm>
            <a:off x="1615728" y="3733328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20" y="3304328"/>
            <a:ext cx="292260" cy="151093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450806" y="2848898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b="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“monkey”</a:t>
            </a:r>
            <a:endParaRPr lang="zh-TW" altLang="en-US" sz="2400" b="0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550" y="2595440"/>
            <a:ext cx="931280" cy="1051432"/>
          </a:xfrm>
          <a:prstGeom prst="rect">
            <a:avLst/>
          </a:prstGeom>
        </p:spPr>
      </p:pic>
      <p:pic>
        <p:nvPicPr>
          <p:cNvPr id="12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9550" y="3852215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468744" y="419748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“cat”</a:t>
            </a:r>
            <a:endParaRPr lang="zh-TW" altLang="en-US" sz="2400" b="0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480830" y="5492762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“dog”</a:t>
            </a:r>
            <a:endParaRPr lang="zh-TW" altLang="en-US" sz="2400" b="0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14" y="5243016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051" y="5132654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628650" y="3908080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95571" y="2594812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“monkey”</a:t>
            </a:r>
            <a:endParaRPr lang="zh-TW" altLang="en-US" sz="2400" b="0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223436" y="330729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“cat”</a:t>
            </a:r>
            <a:endParaRPr lang="zh-TW" altLang="en-US" sz="2400" b="0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073802" y="4768947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“dog”</a:t>
            </a:r>
            <a:endParaRPr lang="zh-TW" altLang="en-US" sz="2400" b="0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1" name="直線單箭頭接點 21"/>
          <p:cNvCxnSpPr/>
          <p:nvPr/>
        </p:nvCxnSpPr>
        <p:spPr>
          <a:xfrm flipV="1">
            <a:off x="4552300" y="3056477"/>
            <a:ext cx="457200" cy="46166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2"/>
          <p:cNvCxnSpPr>
            <a:cxnSpLocks/>
          </p:cNvCxnSpPr>
          <p:nvPr/>
        </p:nvCxnSpPr>
        <p:spPr>
          <a:xfrm flipV="1">
            <a:off x="4539268" y="3648488"/>
            <a:ext cx="684168" cy="21578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4"/>
          <p:cNvCxnSpPr/>
          <p:nvPr/>
        </p:nvCxnSpPr>
        <p:spPr>
          <a:xfrm>
            <a:off x="4552300" y="4635959"/>
            <a:ext cx="497231" cy="26909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6160094" y="1877973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0">
                <a:solidFill>
                  <a:srgbClr val="002060"/>
                </a:solidFill>
              </a:rPr>
              <a:t>训练数据</a:t>
            </a:r>
            <a:endParaRPr lang="zh-TW" altLang="en-US" sz="2800" b="0" dirty="0">
              <a:solidFill>
                <a:srgbClr val="00206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339375" y="2465542"/>
            <a:ext cx="2582156" cy="40078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AA70F89B-4712-49DC-90EA-C5835AA1E43D}"/>
              </a:ext>
            </a:extLst>
          </p:cNvPr>
          <p:cNvSpPr/>
          <p:nvPr/>
        </p:nvSpPr>
        <p:spPr>
          <a:xfrm>
            <a:off x="766191" y="192031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</a:rPr>
              <a:t>图像识别</a:t>
            </a:r>
            <a:endParaRPr lang="zh-TW" alt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24" grpId="0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强化学习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Char char="n"/>
            </a:pPr>
            <a:r>
              <a:rPr lang="zh-CN" altLang="en-US" b="0" kern="0" dirty="0">
                <a:latin typeface="Microsoft YaHei" charset="-122"/>
                <a:ea typeface="Microsoft YaHei" charset="-122"/>
                <a:cs typeface="Microsoft YaHei" charset="-122"/>
              </a:rPr>
              <a:t>监督学习</a:t>
            </a:r>
            <a:endParaRPr lang="en-US" altLang="zh-CN" b="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TW" b="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TW" b="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TW" b="0" kern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Font typeface="Wingdings" charset="2"/>
              <a:buChar char="n"/>
            </a:pPr>
            <a:r>
              <a:rPr lang="zh-CN" altLang="en-US" b="0" kern="0" dirty="0">
                <a:latin typeface="Microsoft YaHei" charset="-122"/>
                <a:ea typeface="Microsoft YaHei" charset="-122"/>
                <a:cs typeface="Microsoft YaHei" charset="-122"/>
              </a:rPr>
              <a:t>强化学习</a:t>
            </a:r>
            <a:endParaRPr lang="zh-TW" altLang="en-US" b="0" kern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8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684" y="2311030"/>
            <a:ext cx="1630591" cy="122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blog.sina.com.tw/myimages/222/22494/images/200809271730001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224" y="2348111"/>
            <a:ext cx="1785343" cy="11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3"/>
          <p:cNvSpPr txBox="1"/>
          <p:nvPr/>
        </p:nvSpPr>
        <p:spPr>
          <a:xfrm>
            <a:off x="2910833" y="2565082"/>
            <a:ext cx="1692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0" dirty="0">
                <a:solidFill>
                  <a:srgbClr val="002060"/>
                </a:solidFill>
              </a:rPr>
              <a:t>下一次移动</a:t>
            </a:r>
            <a:r>
              <a:rPr lang="en-US" altLang="zh-TW" b="0" dirty="0">
                <a:solidFill>
                  <a:srgbClr val="002060"/>
                </a:solidFill>
              </a:rPr>
              <a:t>:</a:t>
            </a:r>
          </a:p>
          <a:p>
            <a:pPr algn="ctr"/>
            <a:r>
              <a:rPr lang="en-US" altLang="zh-TW" b="0" dirty="0">
                <a:solidFill>
                  <a:srgbClr val="002060"/>
                </a:solidFill>
              </a:rPr>
              <a:t>“5-5”</a:t>
            </a:r>
            <a:endParaRPr lang="zh-TW" altLang="en-US" b="0" dirty="0">
              <a:solidFill>
                <a:srgbClr val="002060"/>
              </a:solidFill>
            </a:endParaRPr>
          </a:p>
        </p:txBody>
      </p:sp>
      <p:sp>
        <p:nvSpPr>
          <p:cNvPr id="21" name="文字方塊 6"/>
          <p:cNvSpPr txBox="1"/>
          <p:nvPr/>
        </p:nvSpPr>
        <p:spPr>
          <a:xfrm>
            <a:off x="6706489" y="2565082"/>
            <a:ext cx="1598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0" dirty="0">
                <a:solidFill>
                  <a:srgbClr val="002060"/>
                </a:solidFill>
              </a:rPr>
              <a:t>下</a:t>
            </a:r>
            <a:r>
              <a:rPr lang="zh-CN" altLang="en-US" b="0">
                <a:solidFill>
                  <a:srgbClr val="002060"/>
                </a:solidFill>
              </a:rPr>
              <a:t>一次移动</a:t>
            </a:r>
            <a:r>
              <a:rPr lang="en-US" altLang="zh-TW" b="0" dirty="0">
                <a:solidFill>
                  <a:srgbClr val="002060"/>
                </a:solidFill>
              </a:rPr>
              <a:t>:</a:t>
            </a:r>
          </a:p>
          <a:p>
            <a:pPr algn="ctr"/>
            <a:r>
              <a:rPr lang="en-US" altLang="zh-TW" b="0" dirty="0">
                <a:solidFill>
                  <a:srgbClr val="002060"/>
                </a:solidFill>
              </a:rPr>
              <a:t>“3-3”</a:t>
            </a:r>
            <a:endParaRPr lang="zh-TW" altLang="en-US" b="0" dirty="0">
              <a:solidFill>
                <a:srgbClr val="002060"/>
              </a:solidFill>
            </a:endParaRPr>
          </a:p>
        </p:txBody>
      </p:sp>
      <p:sp>
        <p:nvSpPr>
          <p:cNvPr id="22" name="文字方塊 7"/>
          <p:cNvSpPr txBox="1"/>
          <p:nvPr/>
        </p:nvSpPr>
        <p:spPr>
          <a:xfrm>
            <a:off x="975190" y="4603588"/>
            <a:ext cx="1869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0">
                <a:solidFill>
                  <a:srgbClr val="002060"/>
                </a:solidFill>
              </a:rPr>
              <a:t>第一次移动</a:t>
            </a:r>
            <a:endParaRPr lang="zh-TW" altLang="en-US" sz="2400" b="0" dirty="0">
              <a:solidFill>
                <a:srgbClr val="002060"/>
              </a:solidFill>
            </a:endParaRPr>
          </a:p>
        </p:txBody>
      </p:sp>
      <p:sp>
        <p:nvSpPr>
          <p:cNvPr id="23" name="文字方塊 8"/>
          <p:cNvSpPr txBox="1"/>
          <p:nvPr/>
        </p:nvSpPr>
        <p:spPr>
          <a:xfrm>
            <a:off x="2755922" y="4603588"/>
            <a:ext cx="3436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2060"/>
                </a:solidFill>
              </a:rPr>
              <a:t>…… </a:t>
            </a:r>
            <a:r>
              <a:rPr lang="zh-CN" altLang="en-US" sz="2400" b="0" dirty="0">
                <a:solidFill>
                  <a:srgbClr val="002060"/>
                </a:solidFill>
              </a:rPr>
              <a:t>移动</a:t>
            </a:r>
            <a:r>
              <a:rPr lang="en-US" altLang="zh-TW" sz="2400" dirty="0">
                <a:solidFill>
                  <a:srgbClr val="002060"/>
                </a:solidFill>
              </a:rPr>
              <a:t>……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26" name="向右箭號 9"/>
          <p:cNvSpPr/>
          <p:nvPr/>
        </p:nvSpPr>
        <p:spPr>
          <a:xfrm>
            <a:off x="2773686" y="4625367"/>
            <a:ext cx="463354" cy="447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7" name="向右箭號 10"/>
          <p:cNvSpPr/>
          <p:nvPr/>
        </p:nvSpPr>
        <p:spPr>
          <a:xfrm>
            <a:off x="6283648" y="4625366"/>
            <a:ext cx="463354" cy="447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8" name="文字方塊 11"/>
          <p:cNvSpPr txBox="1"/>
          <p:nvPr/>
        </p:nvSpPr>
        <p:spPr>
          <a:xfrm>
            <a:off x="6712015" y="4633758"/>
            <a:ext cx="152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rgbClr val="002060"/>
                </a:solidFill>
              </a:rPr>
              <a:t>赢</a:t>
            </a:r>
            <a:r>
              <a:rPr lang="en-US" altLang="zh-TW" sz="2400" b="0" dirty="0">
                <a:solidFill>
                  <a:srgbClr val="002060"/>
                </a:solidFill>
              </a:rPr>
              <a:t>!</a:t>
            </a:r>
            <a:endParaRPr lang="zh-TW" altLang="en-US" sz="2400" b="0" dirty="0">
              <a:solidFill>
                <a:srgbClr val="00206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949816" y="5200820"/>
            <a:ext cx="7318900" cy="1110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Font typeface="Wingdings" charset="2"/>
              <a:buChar char="n"/>
            </a:pPr>
            <a:r>
              <a:rPr lang="zh-CN" altLang="en-US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从行为的反馈（奖励或惩罚）中学习</a:t>
            </a:r>
            <a:endParaRPr lang="en-US" altLang="zh-CN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spcBef>
                <a:spcPts val="0"/>
              </a:spcBef>
              <a:buClr>
                <a:schemeClr val="tx1"/>
              </a:buClr>
              <a:buFont typeface="Wingdings" charset="2"/>
              <a:buChar char="n"/>
            </a:pPr>
            <a:r>
              <a:rPr lang="zh-CN" altLang="en-US" sz="21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设计一个回报函数</a:t>
            </a:r>
            <a:endParaRPr lang="en-US" altLang="zh-CN" sz="21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spcBef>
                <a:spcPts val="0"/>
              </a:spcBef>
              <a:buClr>
                <a:schemeClr val="tx1"/>
              </a:buClr>
              <a:buFont typeface="Wingdings" charset="2"/>
              <a:buChar char="n"/>
            </a:pPr>
            <a:r>
              <a:rPr lang="zh-CN" altLang="en-US" sz="21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增强学习的任务：找到一条回报值最大的路径</a:t>
            </a:r>
            <a:endParaRPr kumimoji="1" lang="zh-CN" altLang="en-US" sz="21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200" y="6325186"/>
            <a:ext cx="5452020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eaLnBrk="0" hangingPunct="0">
              <a:lnSpc>
                <a:spcPct val="125000"/>
              </a:lnSpc>
              <a:buClr>
                <a:schemeClr val="bg1">
                  <a:lumMod val="50000"/>
                </a:schemeClr>
              </a:buClr>
              <a:defRPr/>
            </a:pPr>
            <a:r>
              <a:rPr lang="en-US" altLang="zh-TW" sz="2400" dirty="0" err="1">
                <a:solidFill>
                  <a:srgbClr val="C00000"/>
                </a:solidFill>
              </a:rPr>
              <a:t>AlphaGo</a:t>
            </a:r>
            <a:r>
              <a:rPr lang="zh-CN" altLang="en-US" sz="2400" dirty="0">
                <a:solidFill>
                  <a:srgbClr val="C00000"/>
                </a:solidFill>
              </a:rPr>
              <a:t>：监督学习</a:t>
            </a:r>
            <a:r>
              <a:rPr lang="en-US" altLang="zh-TW" sz="2400" dirty="0">
                <a:solidFill>
                  <a:srgbClr val="C00000"/>
                </a:solidFill>
              </a:rPr>
              <a:t> + </a:t>
            </a:r>
            <a:r>
              <a:rPr lang="zh-CN" altLang="en-US" sz="2400" dirty="0">
                <a:solidFill>
                  <a:srgbClr val="C00000"/>
                </a:solidFill>
              </a:rPr>
              <a:t>强化学习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61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6" grpId="0" animBg="1"/>
      <p:bldP spid="27" grpId="0" animBg="1"/>
      <p:bldP spid="28" grpId="0"/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无监督学习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3166561" y="2323438"/>
            <a:ext cx="1945104" cy="619594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3196641" y="2440373"/>
            <a:ext cx="1874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无监督学习</a:t>
            </a:r>
            <a:endParaRPr lang="en-US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1817019" y="3171631"/>
            <a:ext cx="1945104" cy="619594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9" name="TextBox 8"/>
          <p:cNvSpPr txBox="1"/>
          <p:nvPr/>
        </p:nvSpPr>
        <p:spPr>
          <a:xfrm>
            <a:off x="1685275" y="3170854"/>
            <a:ext cx="1874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</a:t>
            </a:r>
            <a:endParaRPr lang="en-US" altLang="zh-CN" sz="18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18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18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Clustering</a:t>
            </a:r>
            <a:r>
              <a:rPr lang="zh-CN" altLang="en-US" sz="18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sz="18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341865" y="3537951"/>
            <a:ext cx="1945104" cy="619594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/>
          <p:cNvSpPr txBox="1"/>
          <p:nvPr/>
        </p:nvSpPr>
        <p:spPr>
          <a:xfrm>
            <a:off x="3488007" y="3465110"/>
            <a:ext cx="1874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降维</a:t>
            </a:r>
            <a:r>
              <a:rPr lang="en-US" sz="18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18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Dimension Reduction</a:t>
            </a:r>
            <a:r>
              <a:rPr lang="en-US" sz="18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4200986" y="2965513"/>
            <a:ext cx="8157" cy="49959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3"/>
          <p:cNvCxnSpPr>
            <a:stCxn id="9" idx="3"/>
          </p:cNvCxnSpPr>
          <p:nvPr/>
        </p:nvCxnSpPr>
        <p:spPr>
          <a:xfrm flipH="1">
            <a:off x="2657827" y="2868885"/>
            <a:ext cx="661844" cy="3193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925384" y="2323438"/>
                <a:ext cx="2089354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𝒟</m:t>
                      </m:r>
                      <m:r>
                        <a:rPr lang="zh-CN" altLang="en-US" sz="280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80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2800" b="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384" y="2323438"/>
                <a:ext cx="2089354" cy="5467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662564" y="5882193"/>
                <a:ext cx="16512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altLang="zh-CN" sz="28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altLang="zh-CN" sz="28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altLang="zh-CN" sz="28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564" y="5882193"/>
                <a:ext cx="165122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19"/>
          <p:cNvCxnSpPr/>
          <p:nvPr/>
        </p:nvCxnSpPr>
        <p:spPr>
          <a:xfrm flipH="1" flipV="1">
            <a:off x="1579482" y="3953023"/>
            <a:ext cx="10027" cy="12933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20"/>
          <p:cNvCxnSpPr/>
          <p:nvPr/>
        </p:nvCxnSpPr>
        <p:spPr>
          <a:xfrm>
            <a:off x="1589509" y="5275819"/>
            <a:ext cx="150394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val 21"/>
          <p:cNvSpPr/>
          <p:nvPr/>
        </p:nvSpPr>
        <p:spPr>
          <a:xfrm>
            <a:off x="2570652" y="4879618"/>
            <a:ext cx="72189" cy="7829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2" name="Oval 22"/>
          <p:cNvSpPr/>
          <p:nvPr/>
        </p:nvSpPr>
        <p:spPr>
          <a:xfrm>
            <a:off x="2744281" y="4815902"/>
            <a:ext cx="72189" cy="7829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3" name="Oval 23"/>
          <p:cNvSpPr/>
          <p:nvPr/>
        </p:nvSpPr>
        <p:spPr>
          <a:xfrm>
            <a:off x="2570652" y="4633355"/>
            <a:ext cx="72189" cy="7829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4" name="Oval 24"/>
          <p:cNvSpPr/>
          <p:nvPr/>
        </p:nvSpPr>
        <p:spPr>
          <a:xfrm>
            <a:off x="2656812" y="4392264"/>
            <a:ext cx="72189" cy="7829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6" name="Oval 25"/>
          <p:cNvSpPr/>
          <p:nvPr/>
        </p:nvSpPr>
        <p:spPr>
          <a:xfrm>
            <a:off x="2799407" y="4428611"/>
            <a:ext cx="72189" cy="7829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1" name="Oval 26"/>
          <p:cNvSpPr/>
          <p:nvPr/>
        </p:nvSpPr>
        <p:spPr>
          <a:xfrm>
            <a:off x="2871596" y="4750796"/>
            <a:ext cx="72189" cy="7829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2" name="Oval 28"/>
          <p:cNvSpPr/>
          <p:nvPr/>
        </p:nvSpPr>
        <p:spPr>
          <a:xfrm>
            <a:off x="2327567" y="4633355"/>
            <a:ext cx="72189" cy="7829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7" name="Oval 36"/>
          <p:cNvSpPr/>
          <p:nvPr/>
        </p:nvSpPr>
        <p:spPr>
          <a:xfrm>
            <a:off x="2418105" y="4453619"/>
            <a:ext cx="72189" cy="7829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78" name="Oval 46"/>
          <p:cNvSpPr/>
          <p:nvPr/>
        </p:nvSpPr>
        <p:spPr>
          <a:xfrm>
            <a:off x="1854771" y="5047586"/>
            <a:ext cx="72189" cy="7829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9" name="Oval 47"/>
          <p:cNvSpPr/>
          <p:nvPr/>
        </p:nvSpPr>
        <p:spPr>
          <a:xfrm>
            <a:off x="2028400" y="4983871"/>
            <a:ext cx="72189" cy="7829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0" name="Oval 48"/>
          <p:cNvSpPr/>
          <p:nvPr/>
        </p:nvSpPr>
        <p:spPr>
          <a:xfrm>
            <a:off x="1854771" y="4801323"/>
            <a:ext cx="72189" cy="7829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1" name="Oval 49"/>
          <p:cNvSpPr/>
          <p:nvPr/>
        </p:nvSpPr>
        <p:spPr>
          <a:xfrm>
            <a:off x="1947967" y="4631687"/>
            <a:ext cx="72189" cy="7829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2" name="Oval 50"/>
          <p:cNvSpPr/>
          <p:nvPr/>
        </p:nvSpPr>
        <p:spPr>
          <a:xfrm>
            <a:off x="2083136" y="4789943"/>
            <a:ext cx="72189" cy="7829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3" name="Oval 51"/>
          <p:cNvSpPr/>
          <p:nvPr/>
        </p:nvSpPr>
        <p:spPr>
          <a:xfrm>
            <a:off x="2155715" y="4918765"/>
            <a:ext cx="72189" cy="7829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4" name="Oval 52"/>
          <p:cNvSpPr/>
          <p:nvPr/>
        </p:nvSpPr>
        <p:spPr>
          <a:xfrm>
            <a:off x="1904837" y="4918765"/>
            <a:ext cx="72189" cy="7829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5" name="Oval 53"/>
          <p:cNvSpPr/>
          <p:nvPr/>
        </p:nvSpPr>
        <p:spPr>
          <a:xfrm>
            <a:off x="1774413" y="4944723"/>
            <a:ext cx="72189" cy="7829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06" name="Oval 1"/>
          <p:cNvSpPr/>
          <p:nvPr/>
        </p:nvSpPr>
        <p:spPr>
          <a:xfrm>
            <a:off x="2308366" y="4299029"/>
            <a:ext cx="698921" cy="693519"/>
          </a:xfrm>
          <a:prstGeom prst="ellipse">
            <a:avLst/>
          </a:prstGeom>
          <a:solidFill>
            <a:schemeClr val="accent1">
              <a:alpha val="2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7" name="Oval 54"/>
          <p:cNvSpPr/>
          <p:nvPr/>
        </p:nvSpPr>
        <p:spPr>
          <a:xfrm>
            <a:off x="1667770" y="4591277"/>
            <a:ext cx="642479" cy="583101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rgbClr val="FF0000"/>
              </a:solidFill>
            </a:endParaRPr>
          </a:p>
        </p:txBody>
      </p:sp>
      <p:pic>
        <p:nvPicPr>
          <p:cNvPr id="108" name="Picture 5" descr="2014-09-14-kernel_pca_103_0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64" y="4664539"/>
            <a:ext cx="1630080" cy="1222560"/>
          </a:xfrm>
          <a:prstGeom prst="rect">
            <a:avLst/>
          </a:prstGeom>
        </p:spPr>
      </p:pic>
      <p:pic>
        <p:nvPicPr>
          <p:cNvPr id="109" name="Picture 4" descr="2014-09-14-kernel_pca_87_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42" y="4331575"/>
            <a:ext cx="1875350" cy="1875350"/>
          </a:xfrm>
          <a:prstGeom prst="rect">
            <a:avLst/>
          </a:prstGeom>
        </p:spPr>
      </p:pic>
      <p:sp>
        <p:nvSpPr>
          <p:cNvPr id="110" name="向下箭號 10"/>
          <p:cNvSpPr/>
          <p:nvPr/>
        </p:nvSpPr>
        <p:spPr>
          <a:xfrm rot="5400000" flipV="1">
            <a:off x="5116136" y="5006316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矩形 110"/>
          <p:cNvSpPr/>
          <p:nvPr/>
        </p:nvSpPr>
        <p:spPr>
          <a:xfrm>
            <a:off x="702749" y="1017229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发现数据中的“有意义的模式”，亦被称为知识发现。</a:t>
            </a:r>
            <a:endParaRPr lang="en-US" altLang="zh-CN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4" name="Oval 9"/>
          <p:cNvSpPr/>
          <p:nvPr/>
        </p:nvSpPr>
        <p:spPr>
          <a:xfrm>
            <a:off x="5509070" y="3164401"/>
            <a:ext cx="1945104" cy="619594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cxnSp>
        <p:nvCxnSpPr>
          <p:cNvPr id="113" name="Straight Arrow Connector 12"/>
          <p:cNvCxnSpPr>
            <a:stCxn id="5" idx="5"/>
            <a:endCxn id="114" idx="1"/>
          </p:cNvCxnSpPr>
          <p:nvPr/>
        </p:nvCxnSpPr>
        <p:spPr>
          <a:xfrm>
            <a:off x="4826811" y="2852295"/>
            <a:ext cx="967113" cy="40284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0"/>
          <p:cNvSpPr txBox="1"/>
          <p:nvPr/>
        </p:nvSpPr>
        <p:spPr>
          <a:xfrm>
            <a:off x="5884568" y="3172378"/>
            <a:ext cx="1263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密度估计</a:t>
            </a:r>
            <a:r>
              <a:rPr lang="en-US" altLang="zh-CN" sz="18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18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生成模型</a:t>
            </a:r>
            <a:endParaRPr lang="en-US" sz="18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677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聚类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8" y="1412776"/>
            <a:ext cx="8470900" cy="37211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407988" y="4725144"/>
            <a:ext cx="1715740" cy="648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03848" y="3095067"/>
            <a:ext cx="3488455" cy="707886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b="0" dirty="0" smtClean="0">
                <a:solidFill>
                  <a:schemeClr val="bg1"/>
                </a:solidFill>
              </a:rPr>
              <a:t>开放问题：需要多少个簇？   </a:t>
            </a:r>
            <a:endParaRPr kumimoji="1" lang="en-US" altLang="zh-CN" b="0" dirty="0" smtClean="0">
              <a:solidFill>
                <a:schemeClr val="bg1"/>
              </a:solidFill>
            </a:endParaRPr>
          </a:p>
          <a:p>
            <a:endParaRPr kumimoji="1" lang="zh-CN" alt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40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降维</a:t>
            </a:r>
            <a:r>
              <a:rPr kumimoji="1" lang="en-US" altLang="zh-CN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嵌入表示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74629" y="3902924"/>
            <a:ext cx="1715740" cy="648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6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3" y="1870877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69250" y="5573317"/>
            <a:ext cx="31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http://top-breaking-news.com/</a:t>
            </a:r>
          </a:p>
        </p:txBody>
      </p:sp>
      <p:sp>
        <p:nvSpPr>
          <p:cNvPr id="11" name="向下箭號 6"/>
          <p:cNvSpPr/>
          <p:nvPr/>
        </p:nvSpPr>
        <p:spPr>
          <a:xfrm rot="5400000" flipV="1">
            <a:off x="4289671" y="3158449"/>
            <a:ext cx="763742" cy="744499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04134" y="1235074"/>
            <a:ext cx="76682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dirty="0">
                <a:solidFill>
                  <a:srgbClr val="002060"/>
                </a:solidFill>
              </a:rPr>
              <a:t>词嵌入：机器读入很多文档，学习到每个单词的表示</a:t>
            </a:r>
            <a:endParaRPr lang="zh-TW" altLang="en-US" sz="2400" b="0" dirty="0">
              <a:solidFill>
                <a:srgbClr val="002060"/>
              </a:solidFill>
            </a:endParaRPr>
          </a:p>
        </p:txBody>
      </p:sp>
      <p:cxnSp>
        <p:nvCxnSpPr>
          <p:cNvPr id="12" name="直線單箭頭接點 3"/>
          <p:cNvCxnSpPr/>
          <p:nvPr/>
        </p:nvCxnSpPr>
        <p:spPr>
          <a:xfrm>
            <a:off x="4643438" y="5623047"/>
            <a:ext cx="42553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4"/>
          <p:cNvCxnSpPr/>
          <p:nvPr/>
        </p:nvCxnSpPr>
        <p:spPr>
          <a:xfrm flipV="1">
            <a:off x="4951506" y="2671093"/>
            <a:ext cx="0" cy="31920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7"/>
          <p:cNvSpPr/>
          <p:nvPr/>
        </p:nvSpPr>
        <p:spPr>
          <a:xfrm>
            <a:off x="6979143" y="3719982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8"/>
          <p:cNvSpPr/>
          <p:nvPr/>
        </p:nvSpPr>
        <p:spPr>
          <a:xfrm>
            <a:off x="7211433" y="3990161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9"/>
          <p:cNvSpPr/>
          <p:nvPr/>
        </p:nvSpPr>
        <p:spPr>
          <a:xfrm>
            <a:off x="7405005" y="3772878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0"/>
          <p:cNvSpPr txBox="1"/>
          <p:nvPr/>
        </p:nvSpPr>
        <p:spPr>
          <a:xfrm>
            <a:off x="6808828" y="3223308"/>
            <a:ext cx="886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dirty="0"/>
              <a:t>dog</a:t>
            </a:r>
            <a:endParaRPr lang="zh-TW" altLang="en-US" sz="2400" b="0" dirty="0"/>
          </a:p>
        </p:txBody>
      </p:sp>
      <p:sp>
        <p:nvSpPr>
          <p:cNvPr id="18" name="文字方塊 11"/>
          <p:cNvSpPr txBox="1"/>
          <p:nvPr/>
        </p:nvSpPr>
        <p:spPr>
          <a:xfrm>
            <a:off x="7023579" y="4060178"/>
            <a:ext cx="886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dirty="0"/>
              <a:t>cat</a:t>
            </a:r>
            <a:endParaRPr lang="zh-TW" altLang="en-US" sz="2400" b="0" dirty="0"/>
          </a:p>
        </p:txBody>
      </p:sp>
      <p:sp>
        <p:nvSpPr>
          <p:cNvPr id="19" name="文字方塊 12"/>
          <p:cNvSpPr txBox="1"/>
          <p:nvPr/>
        </p:nvSpPr>
        <p:spPr>
          <a:xfrm>
            <a:off x="7481038" y="3408960"/>
            <a:ext cx="120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dirty="0"/>
              <a:t>rabbit</a:t>
            </a:r>
            <a:endParaRPr lang="zh-TW" altLang="en-US" sz="2400" b="0" dirty="0"/>
          </a:p>
        </p:txBody>
      </p:sp>
      <p:sp>
        <p:nvSpPr>
          <p:cNvPr id="20" name="橢圓 13"/>
          <p:cNvSpPr/>
          <p:nvPr/>
        </p:nvSpPr>
        <p:spPr>
          <a:xfrm>
            <a:off x="5150748" y="4147867"/>
            <a:ext cx="134608" cy="1346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14"/>
          <p:cNvSpPr txBox="1"/>
          <p:nvPr/>
        </p:nvSpPr>
        <p:spPr>
          <a:xfrm>
            <a:off x="5242391" y="3978210"/>
            <a:ext cx="1426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dirty="0"/>
              <a:t>jump</a:t>
            </a:r>
            <a:endParaRPr lang="zh-TW" altLang="en-US" sz="2400" b="0" dirty="0"/>
          </a:p>
        </p:txBody>
      </p:sp>
      <p:sp>
        <p:nvSpPr>
          <p:cNvPr id="22" name="橢圓 15"/>
          <p:cNvSpPr/>
          <p:nvPr/>
        </p:nvSpPr>
        <p:spPr>
          <a:xfrm>
            <a:off x="5338602" y="3800914"/>
            <a:ext cx="134608" cy="1346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16"/>
          <p:cNvSpPr txBox="1"/>
          <p:nvPr/>
        </p:nvSpPr>
        <p:spPr>
          <a:xfrm>
            <a:off x="5430245" y="3631257"/>
            <a:ext cx="1426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dirty="0"/>
              <a:t>run</a:t>
            </a:r>
            <a:endParaRPr lang="zh-TW" altLang="en-US" sz="2400" b="0" dirty="0"/>
          </a:p>
        </p:txBody>
      </p:sp>
      <p:sp>
        <p:nvSpPr>
          <p:cNvPr id="24" name="橢圓 17"/>
          <p:cNvSpPr/>
          <p:nvPr/>
        </p:nvSpPr>
        <p:spPr>
          <a:xfrm>
            <a:off x="7023579" y="5134132"/>
            <a:ext cx="134608" cy="1346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18"/>
          <p:cNvSpPr txBox="1"/>
          <p:nvPr/>
        </p:nvSpPr>
        <p:spPr>
          <a:xfrm>
            <a:off x="7131112" y="4952403"/>
            <a:ext cx="1426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dirty="0"/>
              <a:t>flower</a:t>
            </a:r>
            <a:endParaRPr lang="zh-TW" altLang="en-US" sz="2400" b="0" dirty="0"/>
          </a:p>
        </p:txBody>
      </p:sp>
      <p:sp>
        <p:nvSpPr>
          <p:cNvPr id="26" name="橢圓 19"/>
          <p:cNvSpPr/>
          <p:nvPr/>
        </p:nvSpPr>
        <p:spPr>
          <a:xfrm>
            <a:off x="7196198" y="4796828"/>
            <a:ext cx="134608" cy="1346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0"/>
          <p:cNvSpPr txBox="1"/>
          <p:nvPr/>
        </p:nvSpPr>
        <p:spPr>
          <a:xfrm>
            <a:off x="7303731" y="4567801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tree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5494558" y="2105570"/>
            <a:ext cx="2755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Word Embedding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13426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zh-CN" altLang="en-US" sz="32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altLang="en-US" sz="3200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9832" y="1185814"/>
            <a:ext cx="85746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>
                <a:solidFill>
                  <a:schemeClr val="bg1">
                    <a:lumMod val="65000"/>
                  </a:schemeClr>
                </a:solidFill>
              </a:rPr>
              <a:t>机器学习</a:t>
            </a:r>
            <a:r>
              <a:rPr kumimoji="1" lang="zh-CN" altLang="en-US" sz="3200" b="0" dirty="0" smtClean="0">
                <a:solidFill>
                  <a:schemeClr val="bg1">
                    <a:lumMod val="65000"/>
                  </a:schemeClr>
                </a:solidFill>
              </a:rPr>
              <a:t>简介</a:t>
            </a:r>
            <a:endParaRPr kumimoji="1" lang="en-US" altLang="zh-CN" sz="3200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 smtClean="0">
                <a:solidFill>
                  <a:schemeClr val="bg1">
                    <a:lumMod val="65000"/>
                  </a:schemeClr>
                </a:solidFill>
              </a:rPr>
              <a:t>机器学习类别</a:t>
            </a:r>
            <a:endParaRPr kumimoji="1" lang="en-US" altLang="zh-CN" sz="3200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>
                <a:solidFill>
                  <a:srgbClr val="002060"/>
                </a:solidFill>
              </a:rPr>
              <a:t>机器学习任务的一般流程</a:t>
            </a:r>
            <a:endParaRPr kumimoji="1" lang="en-US" altLang="zh-CN" sz="3200" b="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 smtClean="0">
                <a:solidFill>
                  <a:schemeClr val="bg1">
                    <a:lumMod val="65000"/>
                  </a:schemeClr>
                </a:solidFill>
              </a:rPr>
              <a:t>机器学习模型评估</a:t>
            </a:r>
            <a:endParaRPr kumimoji="1" lang="en-US" altLang="zh-CN" sz="3200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3200" b="0" dirty="0">
                <a:solidFill>
                  <a:schemeClr val="bg1">
                    <a:lumMod val="65000"/>
                  </a:schemeClr>
                </a:solidFill>
              </a:rPr>
              <a:t>机器学习平台简介</a:t>
            </a:r>
            <a:endParaRPr kumimoji="1" lang="en-US" altLang="zh-CN" sz="32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12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机器学习的三要素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9832" y="1185814"/>
                <a:ext cx="8574656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回忆机器学习：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机器学习 </a:t>
                </a:r>
                <a14:m>
                  <m:oMath xmlns:m="http://schemas.openxmlformats.org/officeDocument/2006/math">
                    <m:r>
                      <a:rPr kumimoji="1" lang="zh-CN" altLang="en-US" sz="2400" b="0" i="1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altLang="zh-CN" sz="2400" b="0" kern="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 </a:t>
                </a:r>
                <a:r>
                  <a:rPr lang="zh-CN" altLang="en-US" sz="2400" b="0" kern="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找到一个函数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solidFill>
                          <a:srgbClr val="00206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𝑓</m:t>
                    </m:r>
                  </m:oMath>
                </a14:m>
                <a:endParaRPr lang="zh-CN" altLang="en-US" sz="2400" b="0" kern="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机器学习的三要素</a:t>
                </a: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400" b="0" dirty="0">
                    <a:solidFill>
                      <a:srgbClr val="002060"/>
                    </a:solidFill>
                  </a:rPr>
                  <a:t>1.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 函数集合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b="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400" b="0" dirty="0">
                    <a:solidFill>
                      <a:srgbClr val="002060"/>
                    </a:solidFill>
                  </a:rPr>
                  <a:t>2.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 目标函数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𝐽</m:t>
                    </m:r>
                    <m:r>
                      <a:rPr kumimoji="1" lang="en-US" altLang="zh-CN" sz="2400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kumimoji="1" lang="en-US" altLang="zh-CN" sz="2400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𝑓</m:t>
                    </m:r>
                    <m:r>
                      <a:rPr kumimoji="1" lang="en-US" altLang="zh-CN" sz="2400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：函数的好坏</a:t>
                </a: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400" b="0" dirty="0">
                    <a:solidFill>
                      <a:srgbClr val="002060"/>
                    </a:solidFill>
                  </a:rPr>
                  <a:t>3.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 优化算法：找到最佳函数</a:t>
                </a:r>
                <a:endParaRPr kumimoji="1" lang="en-US" altLang="zh-CN" sz="24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32" y="1185814"/>
                <a:ext cx="8574656" cy="4524315"/>
              </a:xfrm>
              <a:prstGeom prst="rect">
                <a:avLst/>
              </a:prstGeom>
              <a:blipFill rotWithShape="0">
                <a:blip r:embed="rId5"/>
                <a:stretch>
                  <a:fillRect l="-995" t="-404" b="-1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037264"/>
              </p:ext>
            </p:extLst>
          </p:nvPr>
        </p:nvGraphicFramePr>
        <p:xfrm>
          <a:off x="1259632" y="1988840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4" name="方程式" r:id="rId6" imgW="1790640" imgH="215640" progId="Equation.3">
                  <p:embed/>
                </p:oleObj>
              </mc:Choice>
              <mc:Fallback>
                <p:oleObj name="方程式" r:id="rId6" imgW="1790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1988840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832" y="1781343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7"/>
          <p:cNvSpPr txBox="1"/>
          <p:nvPr/>
        </p:nvSpPr>
        <p:spPr>
          <a:xfrm>
            <a:off x="5389521" y="1957417"/>
            <a:ext cx="947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r>
              <a:rPr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猫</a:t>
            </a:r>
            <a:r>
              <a:rPr lang="en-US" altLang="zh-TW" sz="2400" b="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zh-TW" altLang="en-US" sz="2400" b="0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208675" y="5747120"/>
                <a:ext cx="2630400" cy="681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mr-IN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kumimoji="1" lang="mr-IN" altLang="zh-CN" sz="2400" b="0" i="0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675" y="5747120"/>
                <a:ext cx="2630400" cy="681982"/>
              </a:xfrm>
              <a:prstGeom prst="rect">
                <a:avLst/>
              </a:prstGeom>
              <a:blipFill rotWithShape="0">
                <a:blip r:embed="rId9"/>
                <a:stretch>
                  <a:fillRect r="-231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15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zh-CN" altLang="en-US" sz="32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轰轰烈烈的人工智能新时代</a:t>
            </a:r>
            <a:endParaRPr lang="zh-CN" altLang="en-US" sz="3200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9832" y="1185814"/>
            <a:ext cx="8754168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800" b="0" dirty="0" smtClean="0">
                <a:solidFill>
                  <a:srgbClr val="002060"/>
                </a:solidFill>
              </a:rPr>
              <a:t>人工智能：让</a:t>
            </a:r>
            <a:r>
              <a:rPr kumimoji="1" lang="zh-CN" altLang="en-US" sz="2800" b="0" dirty="0">
                <a:solidFill>
                  <a:srgbClr val="002060"/>
                </a:solidFill>
              </a:rPr>
              <a:t>机器像人一样</a:t>
            </a:r>
            <a:r>
              <a:rPr kumimoji="1" lang="zh-CN" altLang="en-US" sz="2800" b="0" dirty="0" smtClean="0">
                <a:solidFill>
                  <a:srgbClr val="002060"/>
                </a:solidFill>
              </a:rPr>
              <a:t>思考</a:t>
            </a:r>
            <a:endParaRPr kumimoji="1" lang="en-US" altLang="zh-CN" sz="2800" b="0" dirty="0" smtClean="0">
              <a:solidFill>
                <a:srgbClr val="00206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14800" y="2204864"/>
            <a:ext cx="5029200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</a:rPr>
              <a:t>感知：语音、计算机</a:t>
            </a:r>
            <a:r>
              <a:rPr kumimoji="1" lang="zh-CN" altLang="en-US" sz="2400" b="0" dirty="0" smtClean="0">
                <a:solidFill>
                  <a:srgbClr val="002060"/>
                </a:solidFill>
              </a:rPr>
              <a:t>视觉、</a:t>
            </a:r>
            <a:r>
              <a:rPr kumimoji="1" lang="mr-IN" altLang="zh-CN" sz="2400" b="0" dirty="0" smtClean="0">
                <a:solidFill>
                  <a:srgbClr val="002060"/>
                </a:solidFill>
              </a:rPr>
              <a:t>…</a:t>
            </a: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</a:rPr>
              <a:t>语言：自然语言理解</a:t>
            </a: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</a:rPr>
              <a:t>记忆：知识表示</a:t>
            </a: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</a:rPr>
              <a:t>推理：自动推理</a:t>
            </a: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</a:rPr>
              <a:t>规划决策：自动规划</a:t>
            </a: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</a:rPr>
              <a:t>学习能力：机器学习</a:t>
            </a:r>
            <a:endParaRPr lang="en-US" altLang="zh-TW" sz="1800" dirty="0">
              <a:solidFill>
                <a:srgbClr val="002060"/>
              </a:solidFill>
            </a:endParaRPr>
          </a:p>
        </p:txBody>
      </p:sp>
      <p:pic>
        <p:nvPicPr>
          <p:cNvPr id="13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07560"/>
            <a:ext cx="2448272" cy="315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29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kumimoji="1" lang="en-US" altLang="zh-CN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sin</a:t>
            </a: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曲线拟合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9832" y="1185814"/>
                <a:ext cx="8574656" cy="1865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训练数据：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</a:rPr>
                      <m:t>𝑦</m:t>
                    </m:r>
                    <m:r>
                      <a:rPr lang="en-US" altLang="zh-CN" sz="240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zh-CN" altLang="zh-CN" sz="24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zh-CN" altLang="zh-CN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>
                                <a:latin typeface="Cambria Math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charset="0"/>
                              </a:rPr>
                              <m:t>π</m:t>
                            </m:r>
                            <m:r>
                              <a:rPr lang="en-US" altLang="zh-CN" sz="2400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400">
                        <a:latin typeface="Cambria Math" charset="0"/>
                      </a:rPr>
                      <m:t>+</m:t>
                    </m:r>
                    <m:r>
                      <a:rPr lang="en-US" altLang="zh-CN" sz="2400" i="1">
                        <a:latin typeface="Cambria Math" charset="0"/>
                      </a:rPr>
                      <m:t>𝜀</m:t>
                    </m:r>
                  </m:oMath>
                </a14:m>
                <a:r>
                  <a:rPr lang="zh-CN" altLang="zh-CN" sz="2400" dirty="0">
                    <a:effectLst/>
                  </a:rPr>
                  <a:t> </a:t>
                </a: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32" y="1185814"/>
                <a:ext cx="8574656" cy="1865126"/>
              </a:xfrm>
              <a:prstGeom prst="rect">
                <a:avLst/>
              </a:prstGeom>
              <a:blipFill rotWithShape="0">
                <a:blip r:embed="rId4"/>
                <a:stretch>
                  <a:fillRect l="-995" t="-6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8"/>
              <p:cNvSpPr txBox="1"/>
              <p:nvPr/>
            </p:nvSpPr>
            <p:spPr>
              <a:xfrm>
                <a:off x="5680584" y="4266889"/>
                <a:ext cx="2035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dirty="0">
                    <a:solidFill>
                      <a:srgbClr val="002060"/>
                    </a:solidFill>
                  </a:rPr>
                  <a:t>产品销量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CN" altLang="en-US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zh-CN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endParaRPr lang="zh-TW" altLang="en-US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584" y="4266889"/>
                <a:ext cx="2035925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3293"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043295" y="5428697"/>
                <a:ext cx="16732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zh-CN" sz="28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is-I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295" y="5428697"/>
                <a:ext cx="1673214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541769" y="6363538"/>
            <a:ext cx="21403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/>
              <a:t>sin_fitting.ipynb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0263746"/>
                  </p:ext>
                </p:extLst>
              </p:nvPr>
            </p:nvGraphicFramePr>
            <p:xfrm>
              <a:off x="5682072" y="1039260"/>
              <a:ext cx="2746472" cy="402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3236"/>
                    <a:gridCol w="1373236"/>
                  </a:tblGrid>
                  <a:tr h="347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47914">
                    <a:tc>
                      <a:txBody>
                        <a:bodyPr/>
                        <a:lstStyle/>
                        <a:p>
                          <a:r>
                            <a:rPr lang="cs-CZ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hr-HR" altLang="zh-CN" dirty="0" smtClean="0"/>
                            <a:t>0.59752366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47914">
                    <a:tc>
                      <a:txBody>
                        <a:bodyPr/>
                        <a:lstStyle/>
                        <a:p>
                          <a:r>
                            <a:rPr lang="cs-CZ" altLang="zh-CN" dirty="0" smtClean="0"/>
                            <a:t>0.11111111,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s-IS" altLang="zh-CN" dirty="0" smtClean="0"/>
                            <a:t>0.17622454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47914">
                    <a:tc>
                      <a:txBody>
                        <a:bodyPr/>
                        <a:lstStyle/>
                        <a:p>
                          <a:r>
                            <a:rPr lang="cs-CZ" altLang="zh-CN" dirty="0" smtClean="0"/>
                            <a:t>0.22222222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s-IS" altLang="zh-CN" dirty="0" smtClean="0"/>
                            <a:t>1.07945343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47914">
                    <a:tc>
                      <a:txBody>
                        <a:bodyPr/>
                        <a:lstStyle/>
                        <a:p>
                          <a:r>
                            <a:rPr lang="cs-CZ" altLang="zh-CN" dirty="0" smtClean="0"/>
                            <a:t>0.33333333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s-IS" altLang="zh-CN" dirty="0" smtClean="0"/>
                            <a:t>1.03683804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47914">
                    <a:tc>
                      <a:txBody>
                        <a:bodyPr/>
                        <a:lstStyle/>
                        <a:p>
                          <a:r>
                            <a:rPr lang="cs-CZ" altLang="zh-CN" dirty="0" smtClean="0"/>
                            <a:t>0.44444444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hr-HR" altLang="zh-CN" dirty="0" smtClean="0"/>
                            <a:t>0.62284356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47914">
                    <a:tc>
                      <a:txBody>
                        <a:bodyPr/>
                        <a:lstStyle/>
                        <a:p>
                          <a:r>
                            <a:rPr lang="cs-CZ" altLang="zh-CN" dirty="0" smtClean="0"/>
                            <a:t>0.55555556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altLang="zh-CN" dirty="0" smtClean="0"/>
                            <a:t>-0.48839896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47914">
                    <a:tc>
                      <a:txBody>
                        <a:bodyPr/>
                        <a:lstStyle/>
                        <a:p>
                          <a:r>
                            <a:rPr lang="cs-CZ" altLang="zh-CN" dirty="0" smtClean="0"/>
                            <a:t>0.66666667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s-IS" altLang="zh-CN" dirty="0" smtClean="0"/>
                            <a:t>-1.32192983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47914">
                    <a:tc>
                      <a:txBody>
                        <a:bodyPr/>
                        <a:lstStyle/>
                        <a:p>
                          <a:r>
                            <a:rPr lang="cs-CZ" altLang="zh-CN" dirty="0" smtClean="0"/>
                            <a:t>0.77777778,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altLang="zh-CN" dirty="0" smtClean="0"/>
                            <a:t>-0.68512136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47914">
                    <a:tc>
                      <a:txBody>
                        <a:bodyPr/>
                        <a:lstStyle/>
                        <a:p>
                          <a:r>
                            <a:rPr lang="cs-CZ" altLang="zh-CN" dirty="0" smtClean="0"/>
                            <a:t>0.88888889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altLang="zh-CN" dirty="0" smtClean="0"/>
                            <a:t>-0.19685902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47914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s-IS" altLang="zh-CN" dirty="0" smtClean="0"/>
                            <a:t>-0.42567777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0263746"/>
                  </p:ext>
                </p:extLst>
              </p:nvPr>
            </p:nvGraphicFramePr>
            <p:xfrm>
              <a:off x="5682072" y="1039260"/>
              <a:ext cx="2746472" cy="402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3236"/>
                    <a:gridCol w="1373236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442" t="-1667" r="-101327" b="-10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100889" t="-1667" r="-1778" b="-10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cs-CZ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hr-HR" altLang="zh-CN" dirty="0" smtClean="0"/>
                            <a:t>0.59752366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cs-CZ" altLang="zh-CN" dirty="0" smtClean="0"/>
                            <a:t>0.11111111,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s-IS" altLang="zh-CN" dirty="0" smtClean="0"/>
                            <a:t>0.17622454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cs-CZ" altLang="zh-CN" dirty="0" smtClean="0"/>
                            <a:t>0.22222222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s-IS" altLang="zh-CN" dirty="0" smtClean="0"/>
                            <a:t>1.07945343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cs-CZ" altLang="zh-CN" dirty="0" smtClean="0"/>
                            <a:t>0.33333333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s-IS" altLang="zh-CN" dirty="0" smtClean="0"/>
                            <a:t>1.03683804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cs-CZ" altLang="zh-CN" dirty="0" smtClean="0"/>
                            <a:t>0.44444444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hr-HR" altLang="zh-CN" dirty="0" smtClean="0"/>
                            <a:t>0.62284356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cs-CZ" altLang="zh-CN" dirty="0" smtClean="0"/>
                            <a:t>0.55555556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altLang="zh-CN" dirty="0" smtClean="0"/>
                            <a:t>-0.48839896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cs-CZ" altLang="zh-CN" dirty="0" smtClean="0"/>
                            <a:t>0.66666667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s-IS" altLang="zh-CN" dirty="0" smtClean="0"/>
                            <a:t>-1.32192983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cs-CZ" altLang="zh-CN" dirty="0" smtClean="0"/>
                            <a:t>0.77777778,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cs-CZ" altLang="zh-CN" dirty="0" smtClean="0"/>
                            <a:t>-0.68512136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cs-CZ" altLang="zh-CN" dirty="0" smtClean="0"/>
                            <a:t>0.88888889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altLang="zh-CN" dirty="0" smtClean="0"/>
                            <a:t>-0.19685902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s-IS" altLang="zh-CN" dirty="0" smtClean="0"/>
                            <a:t>-0.42567777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81" y="1824038"/>
            <a:ext cx="4978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4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en-US" altLang="zh-CN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函数集合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9832" y="1185814"/>
            <a:ext cx="8574656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en-US" altLang="zh-CN" sz="2400" b="0" dirty="0">
                <a:solidFill>
                  <a:srgbClr val="002060"/>
                </a:solidFill>
              </a:rPr>
              <a:t>1.</a:t>
            </a:r>
            <a:r>
              <a:rPr kumimoji="1" lang="zh-CN" altLang="en-US" sz="2400" b="0" dirty="0">
                <a:solidFill>
                  <a:srgbClr val="002060"/>
                </a:solidFill>
              </a:rPr>
              <a:t> 函数集合</a:t>
            </a:r>
            <a:r>
              <a:rPr kumimoji="1" lang="zh-CN" altLang="en-US" sz="2400" b="0" dirty="0" smtClean="0">
                <a:solidFill>
                  <a:srgbClr val="002060"/>
                </a:solidFill>
              </a:rPr>
              <a:t>：</a:t>
            </a:r>
            <a:r>
              <a:rPr kumimoji="1" lang="en-US" altLang="zh-CN" sz="2400" b="0" dirty="0" smtClean="0">
                <a:solidFill>
                  <a:srgbClr val="002060"/>
                </a:solidFill>
              </a:rPr>
              <a:t>3</a:t>
            </a:r>
            <a:r>
              <a:rPr kumimoji="1" lang="zh-CN" altLang="en-US" sz="2400" b="0" dirty="0" smtClean="0">
                <a:solidFill>
                  <a:srgbClr val="002060"/>
                </a:solidFill>
              </a:rPr>
              <a:t>次多项式</a:t>
            </a: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endParaRPr kumimoji="1" lang="en-US" altLang="zh-CN" sz="2400" b="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43608" y="1760713"/>
                <a:ext cx="6564618" cy="1855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zh-CN" sz="28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zh-CN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</m:d>
                      <m:r>
                        <a:rPr kumimoji="1" lang="en-US" altLang="zh-CN" sz="28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1" lang="zh-CN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𝟑</m:t>
                          </m:r>
                        </m:sup>
                        <m:e>
                          <m:sSub>
                            <m:sSubPr>
                              <m:ctrlPr>
                                <a:rPr kumimoji="1" lang="zh-CN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zh-CN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zh-CN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sz="28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1" lang="zh-CN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𝟑</m:t>
                          </m:r>
                        </m:sup>
                        <m:e>
                          <m:sSub>
                            <m:sSubPr>
                              <m:ctrlPr>
                                <a:rPr kumimoji="1" lang="zh-CN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zh-CN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CN" altLang="zh-CN" sz="2800" b="0" i="1" dirty="0">
                  <a:solidFill>
                    <a:srgbClr val="002060"/>
                  </a:solidFill>
                  <a:latin typeface="Cambria Math" charset="0"/>
                </a:endParaRPr>
              </a:p>
              <a:p>
                <a:endParaRPr lang="zh-CN" altLang="en-US" sz="3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760713"/>
                <a:ext cx="6564618" cy="18558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2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en-US" altLang="zh-CN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目标函数：函数的好坏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9832" y="1185814"/>
                <a:ext cx="8574656" cy="3267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400" b="0" dirty="0" smtClean="0">
                    <a:solidFill>
                      <a:srgbClr val="002060"/>
                    </a:solidFill>
                  </a:rPr>
                  <a:t>1.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 函数集合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</a:rPr>
                  <a:t>：</a:t>
                </a:r>
                <a:r>
                  <a:rPr kumimoji="1" lang="en-US" altLang="zh-CN" sz="2400" b="0" dirty="0">
                    <a:solidFill>
                      <a:srgbClr val="002060"/>
                    </a:solidFill>
                  </a:rPr>
                  <a:t> 3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次多项式</a:t>
                </a: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400" b="0" dirty="0" smtClean="0">
                    <a:solidFill>
                      <a:srgbClr val="002060"/>
                    </a:solidFill>
                  </a:rPr>
                  <a:t>2</a:t>
                </a:r>
                <a:r>
                  <a:rPr kumimoji="1" lang="en-US" altLang="zh-CN" sz="2400" b="0" dirty="0">
                    <a:solidFill>
                      <a:srgbClr val="002060"/>
                    </a:solidFill>
                  </a:rPr>
                  <a:t>. 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目标函数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𝐽</m:t>
                    </m:r>
                    <m:r>
                      <a:rPr kumimoji="1"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kumimoji="1"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𝑓</m:t>
                    </m:r>
                    <m:r>
                      <a:rPr kumimoji="1"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：函数的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</a:rPr>
                  <a:t>好坏</a:t>
                </a: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>
                    <a:solidFill>
                      <a:srgbClr val="C00000"/>
                    </a:solidFill>
                  </a:rPr>
                  <a:t>损失函数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kumimoji="1" lang="en-US" altLang="zh-CN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kumimoji="1" lang="en-US" altLang="zh-CN" sz="2800" b="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kumimoji="1"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kumimoji="1" lang="en-US" altLang="zh-CN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8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b="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kumimoji="1" lang="en-US" altLang="zh-CN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kumimoji="1" lang="en-US" altLang="zh-CN" sz="2800" b="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CN" sz="2800" b="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：</a:t>
                </a: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32" y="1185814"/>
                <a:ext cx="8574656" cy="3267048"/>
              </a:xfrm>
              <a:prstGeom prst="rect">
                <a:avLst/>
              </a:prstGeom>
              <a:blipFill rotWithShape="0">
                <a:blip r:embed="rId4"/>
                <a:stretch>
                  <a:fillRect l="-995" t="-3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403648" y="1728768"/>
                <a:ext cx="3367973" cy="1181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zh-CN" sz="24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zh-CN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4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𝑥</m:t>
                      </m:r>
                      <m:r>
                        <a:rPr kumimoji="1" lang="en-US" altLang="zh-CN" sz="24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,</m:t>
                      </m:r>
                      <m:r>
                        <a:rPr kumimoji="1" lang="en-US" altLang="zh-CN" sz="24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𝒘</m:t>
                      </m:r>
                      <m:r>
                        <a:rPr kumimoji="1" lang="en-US" altLang="zh-CN" sz="24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1" lang="zh-CN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𝟑</m:t>
                          </m:r>
                        </m:sup>
                        <m:e>
                          <m:sSub>
                            <m:sSubPr>
                              <m:ctrlPr>
                                <a:rPr kumimoji="1" lang="zh-CN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zh-CN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CN" altLang="en-US" sz="2400" b="0" i="1" dirty="0">
                  <a:solidFill>
                    <a:srgbClr val="002060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728768"/>
                <a:ext cx="3367973" cy="11818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-3474" y="4003118"/>
                <a:ext cx="4614212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)=</m:t>
                      </m:r>
                      <m:r>
                        <a:rPr kumimoji="1" lang="en-US" altLang="zh-CN" sz="24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𝐿</m:t>
                      </m:r>
                      <m:r>
                        <a:rPr kumimoji="1" lang="en-US" altLang="zh-CN" sz="24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bg-BG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is-I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b="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74" y="4003118"/>
                <a:ext cx="4614212" cy="113082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09402" y="5242790"/>
                <a:ext cx="3550011" cy="1302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is-I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kumimoji="1" lang="is-I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b="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sz="2400" b="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kumimoji="1" lang="zh-CN" altLang="zh-CN" sz="2400" b="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kumimoji="1" lang="en-US" altLang="zh-CN" sz="2400" b="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CN" sz="2400" b="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kumimoji="1" lang="en-US" altLang="zh-CN" sz="2400" b="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𝟑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kumimoji="1" lang="zh-CN" altLang="zh-CN" sz="24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kumimoji="1" lang="zh-CN" altLang="zh-CN" sz="24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4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4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  <m:sup>
                                  <m:r>
                                    <a:rPr kumimoji="1" lang="en-US" altLang="zh-CN" sz="2400" b="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400" b="0" i="1" dirty="0">
                  <a:solidFill>
                    <a:srgbClr val="002060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02" y="5242790"/>
                <a:ext cx="3550011" cy="13029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297015" y="2935185"/>
                <a:ext cx="22765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 smtClean="0">
                    <a:solidFill>
                      <a:srgbClr val="C00000"/>
                    </a:solidFill>
                  </a:rPr>
                  <a:t>预测残差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𝑟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𝑦</m:t>
                    </m:r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015" y="2935185"/>
                <a:ext cx="2276521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2949" t="-7576" r="-13137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连接符 10"/>
          <p:cNvCxnSpPr/>
          <p:nvPr/>
        </p:nvCxnSpPr>
        <p:spPr bwMode="auto">
          <a:xfrm>
            <a:off x="8100392" y="5373216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24" y="4195465"/>
            <a:ext cx="3740727" cy="2519265"/>
          </a:xfrm>
          <a:prstGeom prst="rect">
            <a:avLst/>
          </a:prstGeom>
        </p:spPr>
      </p:pic>
      <p:cxnSp>
        <p:nvCxnSpPr>
          <p:cNvPr id="15" name="直线箭头连接符 14"/>
          <p:cNvCxnSpPr/>
          <p:nvPr/>
        </p:nvCxnSpPr>
        <p:spPr bwMode="auto">
          <a:xfrm flipH="1">
            <a:off x="6948264" y="3303408"/>
            <a:ext cx="707975" cy="13224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95005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en-US" altLang="zh-CN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 </a:t>
            </a: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优化算法：挑选最佳的函数</a:t>
            </a:r>
            <a:endParaRPr kumimoji="1" lang="en-US" altLang="zh-CN" sz="32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9832" y="1185814"/>
                <a:ext cx="8574656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400" b="0" dirty="0">
                    <a:solidFill>
                      <a:srgbClr val="002060"/>
                    </a:solidFill>
                  </a:rPr>
                  <a:t>1.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 函数集合：</a:t>
                </a:r>
                <a:r>
                  <a:rPr kumimoji="1" lang="en-US" altLang="zh-CN" sz="2400" b="0" dirty="0">
                    <a:solidFill>
                      <a:srgbClr val="002060"/>
                    </a:solidFill>
                  </a:rPr>
                  <a:t>1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个特征（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）的线性模型</a:t>
                </a: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 smtClean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400" b="0" dirty="0" smtClean="0">
                    <a:solidFill>
                      <a:srgbClr val="002060"/>
                    </a:solidFill>
                  </a:rPr>
                  <a:t>2</a:t>
                </a:r>
                <a:r>
                  <a:rPr kumimoji="1" lang="en-US" altLang="zh-CN" sz="2400" b="0" dirty="0">
                    <a:solidFill>
                      <a:srgbClr val="002060"/>
                    </a:solidFill>
                  </a:rPr>
                  <a:t>. 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目标函数：函数的好坏</a:t>
                </a: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400" b="0" dirty="0">
                    <a:solidFill>
                      <a:srgbClr val="002060"/>
                    </a:solidFill>
                  </a:rPr>
                  <a:t>3. 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优化算法：挑选最佳的函数</a:t>
                </a: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32" y="1185814"/>
                <a:ext cx="8574656" cy="4524315"/>
              </a:xfrm>
              <a:prstGeom prst="rect">
                <a:avLst/>
              </a:prstGeom>
              <a:blipFill rotWithShape="0">
                <a:blip r:embed="rId4"/>
                <a:stretch>
                  <a:fillRect l="-995" t="-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475656" y="1796484"/>
                <a:ext cx="3387209" cy="1181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zh-CN" sz="24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zh-CN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4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𝑥</m:t>
                      </m:r>
                      <m:r>
                        <a:rPr kumimoji="1" lang="en-US" altLang="zh-CN" sz="24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,</m:t>
                      </m:r>
                      <m:r>
                        <a:rPr kumimoji="1" lang="en-US" altLang="zh-CN" sz="24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𝒘</m:t>
                      </m:r>
                      <m:r>
                        <a:rPr kumimoji="1" lang="en-US" altLang="zh-CN" sz="24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1" lang="zh-CN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en-US" altLang="zh-CN" sz="24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4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𝟑</m:t>
                          </m:r>
                        </m:sup>
                        <m:e>
                          <m:sSub>
                            <m:sSubPr>
                              <m:ctrlPr>
                                <a:rPr kumimoji="1" lang="zh-CN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b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zh-CN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400" b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CN" altLang="en-US" sz="24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796484"/>
                <a:ext cx="3387209" cy="11818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25656" y="3447971"/>
                <a:ext cx="3151504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bg-BG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is-I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b="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656" y="3447971"/>
                <a:ext cx="3151504" cy="113082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138004" y="4712633"/>
                <a:ext cx="2585771" cy="681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mr-IN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kumimoji="1" lang="mr-IN" altLang="zh-CN" sz="2400" b="0" i="0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04" y="4712633"/>
                <a:ext cx="2585771" cy="681982"/>
              </a:xfrm>
              <a:prstGeom prst="rect">
                <a:avLst/>
              </a:prstGeom>
              <a:blipFill rotWithShape="0"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21"/>
              <p:cNvSpPr txBox="1"/>
              <p:nvPr/>
            </p:nvSpPr>
            <p:spPr>
              <a:xfrm>
                <a:off x="971600" y="5267183"/>
                <a:ext cx="2407710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mr-IN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 b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kumimoji="1" lang="mr-IN" altLang="zh-CN" sz="2400" b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267183"/>
                <a:ext cx="2407710" cy="589649"/>
              </a:xfrm>
              <a:prstGeom prst="rect">
                <a:avLst/>
              </a:prstGeom>
              <a:blipFill rotWithShape="0">
                <a:blip r:embed="rId8"/>
                <a:stretch>
                  <a:fillRect l="-1013" r="-3797" b="-16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22"/>
              <p:cNvSpPr txBox="1"/>
              <p:nvPr/>
            </p:nvSpPr>
            <p:spPr>
              <a:xfrm>
                <a:off x="1467450" y="5578724"/>
                <a:ext cx="4557466" cy="1202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1" lang="bg-BG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kumimoji="1" lang="is-I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kumimoji="1" lang="is-IS" altLang="zh-CN" sz="2400" b="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sz="2400" b="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400" b="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kumimoji="1" lang="zh-CN" altLang="zh-CN" sz="24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kumimoji="1" lang="en-US" altLang="zh-CN" sz="24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kumimoji="1" lang="en-US" altLang="zh-CN" sz="24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4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𝟑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zh-CN" altLang="zh-CN" sz="2400" b="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b="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b="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kumimoji="1" lang="zh-CN" altLang="zh-CN" sz="2400" b="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sz="2400" b="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400" b="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  <m:sup>
                                      <m:r>
                                        <a:rPr kumimoji="1" lang="en-US" altLang="zh-CN" sz="2400" b="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450" y="5578724"/>
                <a:ext cx="4557466" cy="120206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7330044" y="5931186"/>
            <a:ext cx="1634444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最小二乘：解析求解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835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en-US" altLang="zh-CN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 </a:t>
            </a: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优化算法：最小二乘解析求解</a:t>
            </a:r>
            <a:endParaRPr kumimoji="1" lang="en-US" altLang="zh-CN" sz="32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9832" y="1185814"/>
                <a:ext cx="8574656" cy="34512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 smtClean="0">
                    <a:solidFill>
                      <a:srgbClr val="002060"/>
                    </a:solidFill>
                  </a:rPr>
                  <a:t>目标函数为：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𝐽</m:t>
                    </m:r>
                    <m:r>
                      <a:rPr kumimoji="1"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kumimoji="1"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𝑓</m:t>
                    </m:r>
                    <m:r>
                      <a:rPr kumimoji="1"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)=</m:t>
                    </m:r>
                    <m:f>
                      <m:fPr>
                        <m:ctrlPr>
                          <a:rPr kumimoji="1" lang="bg-BG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sz="2400" b="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1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𝒚</m:t>
                            </m:r>
                            <m:r>
                              <a:rPr kumimoji="1" lang="en-US" altLang="zh-CN" sz="2400" b="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sz="2400" b="1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𝑿𝒘</m:t>
                            </m:r>
                          </m:e>
                        </m:d>
                      </m:e>
                      <m:sub>
                        <m: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kumimoji="1"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𝒚</m:t>
                        </m:r>
                        <m: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𝑿𝒘</m:t>
                        </m:r>
                        <m: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2400" b="0" i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kumimoji="1" lang="en-US" altLang="zh-CN" sz="2400" i="1">
                        <a:solidFill>
                          <a:srgbClr val="002060"/>
                        </a:solidFill>
                        <a:latin typeface="Cambria Math" charset="0"/>
                      </a:rPr>
                      <m:t>𝒚</m:t>
                    </m:r>
                    <m:r>
                      <a:rPr kumimoji="1"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−</m:t>
                    </m:r>
                    <m:r>
                      <a:rPr kumimoji="1" lang="en-US" altLang="zh-CN" sz="2400" i="1">
                        <a:solidFill>
                          <a:srgbClr val="002060"/>
                        </a:solidFill>
                        <a:latin typeface="Cambria Math" charset="0"/>
                      </a:rPr>
                      <m:t>𝑿𝒘</m:t>
                    </m:r>
                    <m:r>
                      <a:rPr kumimoji="1"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sz="2400" b="0" i="1" dirty="0">
                  <a:solidFill>
                    <a:srgbClr val="002060"/>
                  </a:solidFill>
                  <a:latin typeface="Cambria Math" charset="0"/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 smtClean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 smtClean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 smtClean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得到：</a:t>
                </a:r>
                <a:endParaRPr kumimoji="1" lang="en-US" altLang="zh-CN" sz="24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32" y="1185814"/>
                <a:ext cx="8574656" cy="3451266"/>
              </a:xfrm>
              <a:prstGeom prst="rect">
                <a:avLst/>
              </a:prstGeom>
              <a:blipFill rotWithShape="0">
                <a:blip r:embed="rId4"/>
                <a:stretch>
                  <a:fillRect l="-9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115616" y="2060848"/>
                <a:ext cx="4629857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8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mr-IN" altLang="zh-CN" sz="28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8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𝒘</m:t>
                          </m:r>
                        </m:den>
                      </m:f>
                      <m:r>
                        <a:rPr kumimoji="1" lang="en-US" altLang="zh-CN" sz="28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=−2</m:t>
                      </m:r>
                      <m:sSup>
                        <m:sSupPr>
                          <m:ctrlP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 b="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800" b="1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𝒚</m:t>
                      </m:r>
                      <m:r>
                        <a:rPr kumimoji="1" lang="en-US" altLang="zh-CN" sz="28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 b="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800" b="1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𝑿𝒘</m:t>
                      </m:r>
                      <m:r>
                        <a:rPr kumimoji="1" lang="en-US" altLang="zh-CN" sz="28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060848"/>
                <a:ext cx="4629857" cy="9115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327701" y="2157927"/>
                <a:ext cx="1670327" cy="8043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altLang="zh-CN" i="1" smtClean="0">
                              <a:solidFill>
                                <a:srgbClr val="00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altLang="zh-CN" i="1">
                                  <a:solidFill>
                                    <a:srgbClr val="00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altLang="zh-CN" i="1">
                                  <a:solidFill>
                                    <a:srgbClr val="00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000099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rgbClr val="000099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rgbClr val="000099"/>
                                          </a:solidFill>
                                          <a:latin typeface="Cambria Math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0">
                                          <a:solidFill>
                                            <a:srgbClr val="000099"/>
                                          </a:solidFill>
                                          <a:latin typeface="Cambria Math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altLang="zh-CN" b="1" i="1">
                                      <a:solidFill>
                                        <a:srgbClr val="000099"/>
                                      </a:solidFill>
                                      <a:latin typeface="Cambria Math" charset="0"/>
                                    </a:rPr>
                                    <m:t>𝒃</m:t>
                                  </m:r>
                                </m:e>
                              </m:d>
                            </m:num>
                            <m:den>
                              <m:r>
                                <a:rPr lang="mr-IN" altLang="zh-CN" i="1">
                                  <a:solidFill>
                                    <a:srgbClr val="00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kumimoji="1" lang="en-US" altLang="zh-CN" b="1" i="1">
                                  <a:solidFill>
                                    <a:srgbClr val="00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</m:den>
                          </m:f>
                          <m:r>
                            <a:rPr kumimoji="1" lang="en-US" altLang="zh-CN" i="1">
                              <a:solidFill>
                                <a:srgbClr val="00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altLang="zh-CN" b="1" i="1">
                              <a:solidFill>
                                <a:srgbClr val="000099"/>
                              </a:solidFill>
                              <a:latin typeface="Cambria Math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kumimoji="0" lang="zh-CN" altLang="en-US" b="0" i="0" u="none" strike="noStrike" cap="none" spc="0" normalizeH="0" baseline="0" dirty="0" smtClean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701" y="2157927"/>
                <a:ext cx="1670327" cy="8043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340246" y="2963667"/>
                <a:ext cx="2796020" cy="8043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altLang="zh-CN" i="1">
                              <a:solidFill>
                                <a:srgbClr val="00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altLang="zh-CN" i="1">
                                  <a:solidFill>
                                    <a:srgbClr val="00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altLang="zh-CN" i="1">
                                  <a:solidFill>
                                    <a:srgbClr val="00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000099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rgbClr val="000099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rgbClr val="000099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solidFill>
                                            <a:srgbClr val="000099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solidFill>
                                        <a:srgbClr val="000099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𝑨</m:t>
                                  </m:r>
                                  <m:r>
                                    <a:rPr lang="en-US" altLang="zh-CN" b="1" i="1">
                                      <a:solidFill>
                                        <a:srgbClr val="000099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𝒚</m:t>
                                  </m:r>
                                </m:e>
                              </m:d>
                            </m:num>
                            <m:den>
                              <m:r>
                                <a:rPr lang="mr-IN" altLang="zh-CN" i="1">
                                  <a:solidFill>
                                    <a:srgbClr val="00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altLang="zh-CN" b="1" i="1">
                                  <a:solidFill>
                                    <a:srgbClr val="00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</m:den>
                          </m:f>
                          <m:r>
                            <a:rPr lang="en-US" altLang="zh-CN" i="1">
                              <a:solidFill>
                                <a:srgbClr val="00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99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>
                                      <a:solidFill>
                                        <a:srgbClr val="000099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rgbClr val="000099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00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solidFill>
                                    <a:srgbClr val="00009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𝑨</m:t>
                              </m:r>
                            </m:e>
                          </m:d>
                          <m:r>
                            <a:rPr lang="en-US" altLang="zh-CN" b="1" i="1">
                              <a:solidFill>
                                <a:srgbClr val="00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zh-CN" altLang="en-US" i="1" dirty="0">
                  <a:solidFill>
                    <a:srgbClr val="000099"/>
                  </a:solidFill>
                  <a:latin typeface="Cambria Math" charset="0"/>
                  <a:ea typeface="Cambria Math" charset="0"/>
                  <a:cs typeface="Cambria Math" charset="0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246" y="2963667"/>
                <a:ext cx="2796020" cy="8043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130183" y="4582101"/>
                <a:ext cx="6123151" cy="662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𝑿𝒘</m:t>
                      </m:r>
                      <m:r>
                        <a:rPr kumimoji="1" lang="en-US" altLang="zh-CN" sz="28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𝒚</m:t>
                      </m:r>
                      <m:r>
                        <a:rPr kumimoji="1" lang="is-IS" altLang="zh-CN" sz="28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800" b="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𝑂𝐿𝑆</m:t>
                          </m:r>
                        </m:sub>
                      </m:sSub>
                      <m:r>
                        <a:rPr kumimoji="1" lang="en-US" altLang="zh-CN" sz="2800" b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b="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is-I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sz="2800" b="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 b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800" b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800" b="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 b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8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sz="28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83" y="4582101"/>
                <a:ext cx="6123151" cy="66287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圆角矩形 20"/>
          <p:cNvSpPr/>
          <p:nvPr/>
        </p:nvSpPr>
        <p:spPr>
          <a:xfrm>
            <a:off x="1130183" y="4725144"/>
            <a:ext cx="2304256" cy="504056"/>
          </a:xfrm>
          <a:prstGeom prst="roundRect">
            <a:avLst/>
          </a:prstGeom>
          <a:noFill/>
          <a:ln w="25400" cap="flat">
            <a:solidFill>
              <a:srgbClr val="000099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71600" y="5338021"/>
            <a:ext cx="38424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0" dirty="0">
                <a:solidFill>
                  <a:srgbClr val="002060"/>
                </a:solidFill>
                <a:sym typeface="Times New Roman" panose="02020603050405020304"/>
              </a:rPr>
              <a:t>正规方程组</a:t>
            </a:r>
            <a:r>
              <a:rPr kumimoji="1" lang="en-US" altLang="zh-CN" b="0" dirty="0">
                <a:solidFill>
                  <a:srgbClr val="002060"/>
                </a:solidFill>
                <a:sym typeface="Times New Roman" panose="02020603050405020304"/>
              </a:rPr>
              <a:t>(Normal Equations)</a:t>
            </a:r>
            <a:endParaRPr kumimoji="1" lang="zh-CN" altLang="en-US" b="0" dirty="0">
              <a:solidFill>
                <a:srgbClr val="002060"/>
              </a:solidFill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92879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en-US" altLang="zh-CN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 </a:t>
            </a: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优化算法：最小二乘解析求解</a:t>
            </a:r>
            <a:endParaRPr kumimoji="1" lang="en-US" altLang="zh-CN" sz="32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9832" y="1185814"/>
                <a:ext cx="8574656" cy="55933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最优解的必要条件：一阶导数为</a:t>
                </a:r>
                <a:r>
                  <a:rPr kumimoji="1" lang="en-US" altLang="zh-CN" sz="2400" b="0" dirty="0" smtClean="0">
                    <a:solidFill>
                      <a:srgbClr val="002060"/>
                    </a:solidFill>
                  </a:rPr>
                  <a:t>0</a:t>
                </a: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 smtClean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写成向量</a:t>
                </a:r>
                <a:r>
                  <a:rPr kumimoji="1" lang="en-US" altLang="zh-CN" sz="2400" b="0" dirty="0">
                    <a:solidFill>
                      <a:srgbClr val="002060"/>
                    </a:solidFill>
                  </a:rPr>
                  <a:t>-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矩阵形式：</a:t>
                </a:r>
                <a:r>
                  <a:rPr kumimoji="1" lang="en-US" altLang="zh-CN" sz="2400" b="0" dirty="0">
                    <a:solidFill>
                      <a:srgbClr val="002060"/>
                    </a:solidFill>
                  </a:rPr>
                  <a:t> </a:t>
                </a:r>
                <a:endParaRPr kumimoji="1" lang="en-US" altLang="zh-CN" sz="2400" b="0" dirty="0" smtClean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 smtClean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 smtClean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 smtClean="0">
                    <a:solidFill>
                      <a:srgbClr val="002060"/>
                    </a:solidFill>
                  </a:rPr>
                  <a:t>目标函数为：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𝐽</m:t>
                    </m:r>
                    <m:r>
                      <a:rPr kumimoji="1"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kumimoji="1"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𝑓</m:t>
                    </m:r>
                    <m:r>
                      <a:rPr kumimoji="1"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)=</m:t>
                    </m:r>
                    <m:f>
                      <m:fPr>
                        <m:ctrlPr>
                          <a:rPr kumimoji="1" lang="bg-BG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sz="2400" b="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1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𝒚</m:t>
                            </m:r>
                            <m:r>
                              <a:rPr kumimoji="1" lang="en-US" altLang="zh-CN" sz="2400" b="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sz="2400" b="1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𝑿𝒘</m:t>
                            </m:r>
                          </m:e>
                        </m:d>
                      </m:e>
                      <m:sub>
                        <m: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kumimoji="1"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𝒚</m:t>
                        </m:r>
                        <m: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𝑿𝒘</m:t>
                        </m:r>
                        <m: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2400" b="0" i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kumimoji="1" lang="en-US" altLang="zh-CN" sz="2400" i="1">
                        <a:solidFill>
                          <a:srgbClr val="002060"/>
                        </a:solidFill>
                        <a:latin typeface="Cambria Math" charset="0"/>
                      </a:rPr>
                      <m:t>𝒚</m:t>
                    </m:r>
                    <m:r>
                      <a:rPr kumimoji="1"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−</m:t>
                    </m:r>
                    <m:r>
                      <a:rPr kumimoji="1" lang="en-US" altLang="zh-CN" sz="2400" i="1">
                        <a:solidFill>
                          <a:srgbClr val="002060"/>
                        </a:solidFill>
                        <a:latin typeface="Cambria Math" charset="0"/>
                      </a:rPr>
                      <m:t>𝑿𝒘</m:t>
                    </m:r>
                    <m:r>
                      <a:rPr kumimoji="1"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sz="2400" b="0" i="1" dirty="0">
                  <a:solidFill>
                    <a:srgbClr val="002060"/>
                  </a:solidFill>
                  <a:latin typeface="Cambria Math" charset="0"/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32" y="1185814"/>
                <a:ext cx="8574656" cy="5593391"/>
              </a:xfrm>
              <a:prstGeom prst="rect">
                <a:avLst/>
              </a:prstGeom>
              <a:blipFill rotWithShape="0">
                <a:blip r:embed="rId4"/>
                <a:stretch>
                  <a:fillRect l="-995" t="-2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173030" y="1811156"/>
                <a:ext cx="1463029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8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mr-IN" altLang="zh-CN" sz="28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8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𝒘</m:t>
                          </m:r>
                        </m:den>
                      </m:f>
                      <m:r>
                        <a:rPr kumimoji="1" lang="en-US" altLang="zh-CN" sz="28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1" i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30" y="1811156"/>
                <a:ext cx="1463029" cy="9115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89832" y="3470381"/>
                <a:ext cx="4136261" cy="1880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𝑿</m:t>
                      </m:r>
                      <m:r>
                        <a:rPr kumimoji="1" lang="en-US" altLang="zh-CN" sz="2800" b="0" i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uk-UA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sz="2800" b="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800" b="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sz="2800" b="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uk-UA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2800" b="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800" b="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sz="2800" b="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sz="2800" b="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800" b="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sz="2800" b="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uk-UA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cs-CZ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cs-CZ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cs-CZ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cs-CZ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uk-UA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kumimoji="1" lang="cs-CZ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kumimoji="1" lang="cs-CZ" altLang="zh-CN" sz="2800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CN" sz="2800" b="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CN" sz="2800" b="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CN" sz="2800" b="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kumimoji="1" lang="en-US" altLang="zh-CN" sz="280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kumimoji="1" lang="cs-CZ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kumimoji="1" lang="en-US" altLang="zh-CN" sz="2800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kumimoji="1" lang="en-US" altLang="zh-CN" sz="2800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32" y="3470381"/>
                <a:ext cx="4136261" cy="18806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960325" y="3470380"/>
                <a:ext cx="1777410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𝒚</m:t>
                      </m:r>
                      <m:r>
                        <a:rPr kumimoji="1" lang="en-US" altLang="zh-CN" sz="2800" b="0" i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cs-CZ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kumimoji="1" lang="cs-CZ" altLang="zh-CN" sz="28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b="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325" y="3470380"/>
                <a:ext cx="1777410" cy="167975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151128" y="3470379"/>
                <a:ext cx="1762341" cy="1585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𝒘</m:t>
                      </m:r>
                      <m:r>
                        <a:rPr kumimoji="1" lang="en-US" altLang="zh-CN" sz="2800" b="0" i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cs-CZ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b="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b="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128" y="3470379"/>
                <a:ext cx="1762341" cy="158575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22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结果</a:t>
            </a:r>
            <a:endParaRPr kumimoji="1" lang="en-US" altLang="zh-CN" sz="32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9832" y="1185814"/>
            <a:ext cx="857465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 smtClean="0">
                <a:solidFill>
                  <a:srgbClr val="002060"/>
                </a:solidFill>
              </a:rPr>
              <a:t>最佳函数（模型）：</a:t>
            </a:r>
            <a:endParaRPr kumimoji="1" lang="en-US" altLang="zh-CN" b="0" dirty="0">
              <a:solidFill>
                <a:srgbClr val="00206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4027" y="3063058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0" dirty="0">
                <a:solidFill>
                  <a:srgbClr val="002060"/>
                </a:solidFill>
              </a:rPr>
              <a:t>训练集上的平均损失：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334027" y="3463849"/>
                <a:ext cx="3261790" cy="1130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𝑀𝑆</m:t>
                      </m:r>
                      <m:r>
                        <a:rPr lang="en-US" altLang="zh-TW" sz="24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𝐸</m:t>
                      </m:r>
                      <m:r>
                        <a:rPr lang="en-US" altLang="zh-TW" sz="24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𝒊</m:t>
                          </m:r>
                          <m: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b="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b="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7" y="3463849"/>
                <a:ext cx="3261790" cy="11305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>
          <a:xfrm>
            <a:off x="4706842" y="3038773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0" dirty="0">
                <a:solidFill>
                  <a:srgbClr val="002060"/>
                </a:solidFill>
              </a:rPr>
              <a:t>测试集上的平均损失：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706842" y="3524723"/>
                <a:ext cx="3261790" cy="1130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𝑀𝑆</m:t>
                      </m:r>
                      <m:r>
                        <a:rPr lang="en-US" altLang="zh-TW" sz="24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𝐸</m:t>
                      </m:r>
                      <m:r>
                        <a:rPr lang="en-US" altLang="zh-TW" sz="24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𝒊</m:t>
                          </m:r>
                          <m: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b="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b="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842" y="3524723"/>
                <a:ext cx="3261790" cy="11305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字方塊 18"/>
          <p:cNvSpPr txBox="1"/>
          <p:nvPr/>
        </p:nvSpPr>
        <p:spPr>
          <a:xfrm>
            <a:off x="3400931" y="5733256"/>
            <a:ext cx="2186325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还能更好</a:t>
            </a:r>
            <a:r>
              <a:rPr lang="en-US" altLang="zh-TW" sz="2800" dirty="0"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34027" y="1659122"/>
                <a:ext cx="832013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zh-CN" sz="24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nb-NO" altLang="zh-CN" sz="2400" b="0">
                          <a:solidFill>
                            <a:srgbClr val="002060"/>
                          </a:solidFill>
                        </a:rPr>
                        <m:t>15.64284771</m:t>
                      </m:r>
                      <m:sSup>
                        <m:sSupPr>
                          <m:ctrlPr>
                            <a:rPr kumimoji="1" lang="is-I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is-IS" altLang="zh-CN" sz="24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zh-CN" sz="24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is-IS" altLang="zh-CN" sz="2400" b="0">
                          <a:solidFill>
                            <a:srgbClr val="002060"/>
                          </a:solidFill>
                        </a:rPr>
                        <m:t>23.18415538</m:t>
                      </m:r>
                      <m:sSup>
                        <m:sSupPr>
                          <m:ctrlPr>
                            <a:rPr kumimoji="1" lang="is-I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is-IS" altLang="zh-CN" sz="24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kumimoji="1" lang="is-IS" altLang="zh-CN" sz="24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nor/>
                        </m:rPr>
                        <a:rPr kumimoji="1" lang="nb-NO" altLang="zh-CN" sz="2400" b="0">
                          <a:solidFill>
                            <a:srgbClr val="002060"/>
                          </a:solidFill>
                        </a:rPr>
                        <m:t>7.05019844</m:t>
                      </m:r>
                      <m:r>
                        <a:rPr kumimoji="1" lang="en-US" altLang="zh-CN" sz="24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𝑥</m:t>
                      </m:r>
                      <m:r>
                        <a:rPr kumimoji="1" lang="en-US" altLang="zh-CN" sz="24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nor/>
                        </m:rPr>
                        <a:rPr kumimoji="1" lang="en-US" altLang="zh-CN" sz="2400" b="0">
                          <a:solidFill>
                            <a:srgbClr val="002060"/>
                          </a:solidFill>
                        </a:rPr>
                        <m:t>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7" y="1659122"/>
                <a:ext cx="8320134" cy="461665"/>
              </a:xfrm>
              <a:prstGeom prst="rect">
                <a:avLst/>
              </a:prstGeom>
              <a:blipFill rotWithShape="0">
                <a:blip r:embed="rId6"/>
                <a:stretch>
                  <a:fillRect t="-2632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115618" y="4779105"/>
                <a:ext cx="1978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i-FI" altLang="zh-CN" sz="2400" b="0"/>
                        <m:t>0.172869</m:t>
                      </m:r>
                    </m:oMath>
                  </m:oMathPara>
                </a14:m>
                <a:endParaRPr lang="zh-CN" altLang="en-US" sz="2400" b="0" dirty="0">
                  <a:solidFill>
                    <a:srgbClr val="002060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8" y="4779105"/>
                <a:ext cx="1978940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201308" y="4764818"/>
                <a:ext cx="2031710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is-IS" altLang="zh-CN" sz="2400" b="0" dirty="0"/>
                        <m:t>0.138302</m:t>
                      </m:r>
                    </m:oMath>
                  </m:oMathPara>
                </a14:m>
                <a:endParaRPr lang="zh-CN" altLang="en-US" sz="2400" b="0" dirty="0">
                  <a:solidFill>
                    <a:srgbClr val="002060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308" y="4764818"/>
                <a:ext cx="2031710" cy="51328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708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回到第</a:t>
            </a:r>
            <a:r>
              <a:rPr kumimoji="1" lang="en-US" altLang="zh-CN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步：重新设计函数集合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9832" y="1185814"/>
            <a:ext cx="8574656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</a:rPr>
              <a:t>函数集合</a:t>
            </a:r>
            <a:r>
              <a:rPr kumimoji="1" lang="zh-CN" altLang="en-US" sz="2400" b="0" dirty="0" smtClean="0">
                <a:solidFill>
                  <a:srgbClr val="002060"/>
                </a:solidFill>
              </a:rPr>
              <a:t>：</a:t>
            </a:r>
            <a:r>
              <a:rPr kumimoji="1" lang="en-US" altLang="zh-CN" sz="2400" b="0" dirty="0" smtClean="0">
                <a:solidFill>
                  <a:srgbClr val="002060"/>
                </a:solidFill>
              </a:rPr>
              <a:t>5</a:t>
            </a:r>
            <a:r>
              <a:rPr kumimoji="1" lang="zh-CN" altLang="en-US" sz="2400" b="0" dirty="0" smtClean="0">
                <a:solidFill>
                  <a:srgbClr val="002060"/>
                </a:solidFill>
              </a:rPr>
              <a:t>阶多项式</a:t>
            </a: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endParaRPr kumimoji="1" lang="en-US" altLang="zh-CN" sz="2400" b="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187624" y="1737051"/>
                <a:ext cx="2235484" cy="1352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zh-CN" sz="28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1" lang="zh-CN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kumimoji="1" lang="zh-CN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zh-CN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737051"/>
                <a:ext cx="2235484" cy="135242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483808" y="4407495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0" dirty="0">
                <a:solidFill>
                  <a:srgbClr val="002060"/>
                </a:solidFill>
              </a:rPr>
              <a:t>训练集上的平均损失：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84962" y="4869160"/>
                <a:ext cx="3261790" cy="1130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𝑀𝑆</m:t>
                      </m:r>
                      <m:r>
                        <a:rPr lang="en-US" altLang="zh-TW" sz="24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𝐸</m:t>
                      </m:r>
                      <m:r>
                        <a:rPr lang="en-US" altLang="zh-TW" sz="24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𝒊</m:t>
                          </m:r>
                          <m: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b="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b="0" dirty="0">
                  <a:solidFill>
                    <a:srgbClr val="00206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62" y="4869160"/>
                <a:ext cx="3261790" cy="11305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4910670" y="4214645"/>
            <a:ext cx="3805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0" dirty="0">
                <a:solidFill>
                  <a:srgbClr val="002060"/>
                </a:solidFill>
              </a:rPr>
              <a:t>测试</a:t>
            </a:r>
            <a:r>
              <a:rPr kumimoji="1" lang="zh-CN" altLang="en-US" sz="2400" b="0" dirty="0" smtClean="0">
                <a:solidFill>
                  <a:srgbClr val="002060"/>
                </a:solidFill>
              </a:rPr>
              <a:t>集（</a:t>
            </a:r>
            <a:r>
              <a:rPr kumimoji="1" lang="en-US" altLang="zh-CN" sz="2400" b="0" dirty="0" smtClean="0">
                <a:solidFill>
                  <a:srgbClr val="002060"/>
                </a:solidFill>
              </a:rPr>
              <a:t>200</a:t>
            </a:r>
            <a:r>
              <a:rPr kumimoji="1" lang="zh-CN" altLang="en-US" sz="2400" b="0" dirty="0" smtClean="0">
                <a:solidFill>
                  <a:srgbClr val="002060"/>
                </a:solidFill>
              </a:rPr>
              <a:t>个样本）上的</a:t>
            </a:r>
            <a:endParaRPr kumimoji="1" lang="en-US" altLang="zh-CN" sz="2400" b="0" dirty="0" smtClean="0">
              <a:solidFill>
                <a:srgbClr val="002060"/>
              </a:solidFill>
            </a:endParaRPr>
          </a:p>
          <a:p>
            <a:r>
              <a:rPr kumimoji="1" lang="zh-CN" altLang="en-US" sz="2400" b="0" dirty="0" smtClean="0">
                <a:solidFill>
                  <a:srgbClr val="002060"/>
                </a:solidFill>
              </a:rPr>
              <a:t>平均</a:t>
            </a:r>
            <a:r>
              <a:rPr kumimoji="1" lang="zh-CN" altLang="en-US" sz="2400" b="0" dirty="0">
                <a:solidFill>
                  <a:srgbClr val="002060"/>
                </a:solidFill>
              </a:rPr>
              <a:t>损失：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910670" y="4869160"/>
                <a:ext cx="3261790" cy="1130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𝑀𝑆</m:t>
                      </m:r>
                      <m:r>
                        <a:rPr lang="en-US" altLang="zh-TW" sz="24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𝐸</m:t>
                      </m:r>
                      <m:r>
                        <a:rPr lang="en-US" altLang="zh-TW" sz="24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𝒊</m:t>
                          </m:r>
                          <m: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b="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b="0" dirty="0">
                  <a:solidFill>
                    <a:srgbClr val="00206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670" y="4869160"/>
                <a:ext cx="3261790" cy="1130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311087" y="6230558"/>
                <a:ext cx="18186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is-IS" altLang="zh-CN" sz="24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013075</m:t>
                      </m:r>
                    </m:oMath>
                  </m:oMathPara>
                </a14:m>
                <a:endParaRPr lang="zh-CN" altLang="en-US" sz="2400" b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087" y="6230558"/>
                <a:ext cx="1818639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709505" y="6385425"/>
                <a:ext cx="1988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is-IS" altLang="zh-CN" sz="24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0.1930624</m:t>
                      </m:r>
                    </m:oMath>
                  </m:oMathPara>
                </a14:m>
                <a:endParaRPr lang="zh-CN" altLang="en-US" sz="2400" b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505" y="6385425"/>
                <a:ext cx="1988557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00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回到第</a:t>
            </a:r>
            <a:r>
              <a:rPr kumimoji="1" lang="en-US" altLang="zh-CN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步：重新设计函数集合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9832" y="1185814"/>
            <a:ext cx="8574656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</a:rPr>
              <a:t>函数集合</a:t>
            </a:r>
            <a:r>
              <a:rPr kumimoji="1" lang="zh-CN" altLang="en-US" sz="2400" b="0" dirty="0" smtClean="0">
                <a:solidFill>
                  <a:srgbClr val="002060"/>
                </a:solidFill>
              </a:rPr>
              <a:t>：</a:t>
            </a:r>
            <a:r>
              <a:rPr kumimoji="1" lang="en-US" altLang="zh-CN" sz="2400" b="0" dirty="0" smtClean="0">
                <a:solidFill>
                  <a:srgbClr val="002060"/>
                </a:solidFill>
              </a:rPr>
              <a:t>9</a:t>
            </a:r>
            <a:r>
              <a:rPr kumimoji="1" lang="zh-CN" altLang="en-US" sz="2400" b="0" dirty="0" smtClean="0">
                <a:solidFill>
                  <a:srgbClr val="002060"/>
                </a:solidFill>
              </a:rPr>
              <a:t>阶多项式</a:t>
            </a:r>
            <a:endParaRPr kumimoji="1" lang="en-US" altLang="zh-CN" sz="2400" b="0" dirty="0">
              <a:solidFill>
                <a:srgbClr val="002060"/>
              </a:solidFill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endParaRPr kumimoji="1" lang="en-US" altLang="zh-CN" sz="2400" b="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187624" y="1737051"/>
                <a:ext cx="2235484" cy="1363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zh-CN" sz="28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1" lang="zh-CN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kumimoji="1" lang="zh-CN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zh-CN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8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737051"/>
                <a:ext cx="2235484" cy="13634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510034" y="3603856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0" dirty="0">
                <a:solidFill>
                  <a:srgbClr val="002060"/>
                </a:solidFill>
              </a:rPr>
              <a:t>训练集上的平均损失：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11188" y="4065521"/>
                <a:ext cx="3831883" cy="1130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𝑀𝑆</m:t>
                      </m:r>
                      <m:r>
                        <a:rPr lang="en-US" altLang="zh-TW" sz="24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𝐸</m:t>
                      </m:r>
                      <m:r>
                        <a:rPr lang="en-US" altLang="zh-TW" sz="24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𝒊</m:t>
                          </m:r>
                          <m: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b="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4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zh-CN" altLang="en-US" sz="2400" b="0" dirty="0">
                  <a:solidFill>
                    <a:srgbClr val="00206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8" y="4065521"/>
                <a:ext cx="3831883" cy="11305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5098794" y="3603856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0" dirty="0">
                <a:solidFill>
                  <a:srgbClr val="002060"/>
                </a:solidFill>
              </a:rPr>
              <a:t>测试集上的平均损失：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936896" y="4065521"/>
                <a:ext cx="3261790" cy="1130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𝑀𝑆</m:t>
                      </m:r>
                      <m:r>
                        <a:rPr lang="en-US" altLang="zh-TW" sz="24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𝐸</m:t>
                      </m:r>
                      <m:r>
                        <a:rPr lang="en-US" altLang="zh-TW" sz="24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𝒊</m:t>
                          </m:r>
                          <m:r>
                            <a:rPr lang="en-US" altLang="zh-TW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b="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b="0" dirty="0">
                  <a:solidFill>
                    <a:srgbClr val="00206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896" y="4065521"/>
                <a:ext cx="3261790" cy="1130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658471" y="5426919"/>
                <a:ext cx="18186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is-IS" altLang="zh-CN" sz="24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274700</m:t>
                      </m:r>
                    </m:oMath>
                  </m:oMathPara>
                </a14:m>
                <a:endParaRPr lang="zh-CN" altLang="en-US" sz="2400" b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471" y="5426919"/>
                <a:ext cx="1818639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39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模型选择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橢圓 19"/>
          <p:cNvSpPr/>
          <p:nvPr/>
        </p:nvSpPr>
        <p:spPr>
          <a:xfrm>
            <a:off x="4908847" y="1322199"/>
            <a:ext cx="4034859" cy="164997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8"/>
          <p:cNvSpPr/>
          <p:nvPr/>
        </p:nvSpPr>
        <p:spPr>
          <a:xfrm>
            <a:off x="5812698" y="1586651"/>
            <a:ext cx="2227159" cy="1121077"/>
          </a:xfrm>
          <a:prstGeom prst="ellipse">
            <a:avLst/>
          </a:prstGeom>
          <a:gradFill>
            <a:gsLst>
              <a:gs pos="0">
                <a:srgbClr val="92D050"/>
              </a:gs>
              <a:gs pos="35000">
                <a:srgbClr val="92D050"/>
              </a:gs>
              <a:gs pos="100000">
                <a:srgbClr val="92D050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0"/>
              <p:cNvSpPr txBox="1"/>
              <p:nvPr/>
            </p:nvSpPr>
            <p:spPr>
              <a:xfrm>
                <a:off x="606599" y="1715791"/>
                <a:ext cx="2957289" cy="117769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1" lang="zh-CN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kumimoji="1" lang="zh-CN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zh-CN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19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9" y="1715791"/>
                <a:ext cx="2957289" cy="11776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"/>
          <p:cNvSpPr txBox="1"/>
          <p:nvPr/>
        </p:nvSpPr>
        <p:spPr>
          <a:xfrm>
            <a:off x="118818" y="1685524"/>
            <a:ext cx="49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1.</a:t>
            </a:r>
            <a:endParaRPr lang="zh-TW" altLang="en-US" sz="2400" dirty="0"/>
          </a:p>
        </p:txBody>
      </p:sp>
      <p:sp>
        <p:nvSpPr>
          <p:cNvPr id="24" name="文字方塊 14"/>
          <p:cNvSpPr txBox="1"/>
          <p:nvPr/>
        </p:nvSpPr>
        <p:spPr>
          <a:xfrm>
            <a:off x="92952" y="3127003"/>
            <a:ext cx="49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2.</a:t>
            </a:r>
            <a:endParaRPr lang="zh-TW" altLang="en-US" sz="2400" dirty="0"/>
          </a:p>
        </p:txBody>
      </p:sp>
      <p:sp>
        <p:nvSpPr>
          <p:cNvPr id="25" name="文字方塊 15"/>
          <p:cNvSpPr txBox="1"/>
          <p:nvPr/>
        </p:nvSpPr>
        <p:spPr>
          <a:xfrm>
            <a:off x="118816" y="4653710"/>
            <a:ext cx="49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3.</a:t>
            </a:r>
            <a:endParaRPr lang="zh-TW" altLang="en-US" sz="2400" dirty="0"/>
          </a:p>
        </p:txBody>
      </p:sp>
      <p:sp>
        <p:nvSpPr>
          <p:cNvPr id="30" name="橢圓 5"/>
          <p:cNvSpPr/>
          <p:nvPr/>
        </p:nvSpPr>
        <p:spPr>
          <a:xfrm>
            <a:off x="6215860" y="1833040"/>
            <a:ext cx="1420837" cy="71675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20"/>
          <p:cNvSpPr txBox="1"/>
          <p:nvPr/>
        </p:nvSpPr>
        <p:spPr>
          <a:xfrm>
            <a:off x="4908847" y="7412266"/>
            <a:ext cx="4452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more complex model yields lower error on training data.</a:t>
            </a:r>
            <a:endParaRPr lang="zh-TW" altLang="en-US" sz="2400" dirty="0"/>
          </a:p>
        </p:txBody>
      </p:sp>
      <p:cxnSp>
        <p:nvCxnSpPr>
          <p:cNvPr id="33" name="直線單箭頭接點 22"/>
          <p:cNvCxnSpPr>
            <a:stCxn id="19" idx="3"/>
          </p:cNvCxnSpPr>
          <p:nvPr/>
        </p:nvCxnSpPr>
        <p:spPr>
          <a:xfrm flipV="1">
            <a:off x="3563888" y="2103765"/>
            <a:ext cx="2683734" cy="2008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23"/>
          <p:cNvCxnSpPr>
            <a:stCxn id="36" idx="3"/>
            <a:endCxn id="16" idx="3"/>
          </p:cNvCxnSpPr>
          <p:nvPr/>
        </p:nvCxnSpPr>
        <p:spPr>
          <a:xfrm flipV="1">
            <a:off x="3563888" y="2543550"/>
            <a:ext cx="2574970" cy="12302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25"/>
          <p:cNvCxnSpPr/>
          <p:nvPr/>
        </p:nvCxnSpPr>
        <p:spPr>
          <a:xfrm flipV="1">
            <a:off x="3574823" y="2972178"/>
            <a:ext cx="2641037" cy="2408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11"/>
              <p:cNvSpPr txBox="1"/>
              <p:nvPr/>
            </p:nvSpPr>
            <p:spPr>
              <a:xfrm>
                <a:off x="564007" y="3184937"/>
                <a:ext cx="2999881" cy="1177695"/>
              </a:xfrm>
              <a:prstGeom prst="rect">
                <a:avLst/>
              </a:prstGeom>
              <a:gradFill>
                <a:gsLst>
                  <a:gs pos="0">
                    <a:srgbClr val="92D050"/>
                  </a:gs>
                  <a:gs pos="49000">
                    <a:srgbClr val="92D050">
                      <a:alpha val="53000"/>
                    </a:srgbClr>
                  </a:gs>
                  <a:gs pos="100000">
                    <a:srgbClr val="92D050"/>
                  </a:gs>
                </a:gsLst>
              </a:gradFill>
              <a:ln>
                <a:solidFill>
                  <a:srgbClr val="92D05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zh-CN" sz="24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1" lang="zh-CN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kumimoji="1" lang="zh-CN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zh-CN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36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07" y="3184937"/>
                <a:ext cx="2999881" cy="117769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3"/>
              <p:cNvSpPr txBox="1"/>
              <p:nvPr/>
            </p:nvSpPr>
            <p:spPr>
              <a:xfrm>
                <a:off x="564007" y="4697175"/>
                <a:ext cx="2999881" cy="11776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zh-CN" sz="24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1" lang="zh-CN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kumimoji="1" lang="zh-CN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zh-CN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37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07" y="4697175"/>
                <a:ext cx="2999881" cy="11776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字方塊 20"/>
          <p:cNvSpPr txBox="1"/>
          <p:nvPr/>
        </p:nvSpPr>
        <p:spPr>
          <a:xfrm>
            <a:off x="5812698" y="3350537"/>
            <a:ext cx="3109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rgbClr val="002060"/>
                </a:solidFill>
              </a:rPr>
              <a:t>复杂模型能在训练集上得到更小的损失。</a:t>
            </a:r>
            <a:endParaRPr lang="zh-TW" altLang="en-US" sz="2400" b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30" grpId="0" animBg="1"/>
      <p:bldP spid="31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zh-CN" altLang="en-US" sz="32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32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机器</a:t>
            </a:r>
            <a:r>
              <a:rPr lang="zh-CN" altLang="en-US" sz="32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sz="3200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What's the difference between Artificial Intelligence (AI), Machine Learning, and Deep Learning? ">
            <a:extLst>
              <a:ext uri="{FF2B5EF4-FFF2-40B4-BE49-F238E27FC236}">
                <a16:creationId xmlns:a16="http://schemas.microsoft.com/office/drawing/2014/main" xmlns="" id="{2F495D8F-C38A-4C26-9EDB-57343865B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6776"/>
            <a:ext cx="9144000" cy="581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C065DD26-892C-4C07-A5AC-AA1990FE005E}"/>
              </a:ext>
            </a:extLst>
          </p:cNvPr>
          <p:cNvSpPr/>
          <p:nvPr/>
        </p:nvSpPr>
        <p:spPr>
          <a:xfrm>
            <a:off x="354495" y="6494885"/>
            <a:ext cx="843500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00" dirty="0" smtClean="0"/>
              <a:t>图片：</a:t>
            </a:r>
            <a:r>
              <a:rPr lang="en-US" altLang="zh-TW" sz="800" dirty="0" smtClean="0"/>
              <a:t> </a:t>
            </a:r>
            <a:r>
              <a:rPr lang="zh-TW" altLang="en-US" sz="800" dirty="0"/>
              <a:t>https://blogs.nvidia.com.tw/2016/07/whats-difference-artificial-intelligence-machine-learning-deep-learning-ai/</a:t>
            </a:r>
          </a:p>
        </p:txBody>
      </p:sp>
      <p:sp>
        <p:nvSpPr>
          <p:cNvPr id="9" name="文字方塊 4">
            <a:extLst>
              <a:ext uri="{FF2B5EF4-FFF2-40B4-BE49-F238E27FC236}">
                <a16:creationId xmlns:a16="http://schemas.microsoft.com/office/drawing/2014/main" xmlns="" id="{39652435-3AEC-457C-B976-61F3F0916F4C}"/>
              </a:ext>
            </a:extLst>
          </p:cNvPr>
          <p:cNvSpPr txBox="1"/>
          <p:nvPr/>
        </p:nvSpPr>
        <p:spPr>
          <a:xfrm>
            <a:off x="2658794" y="1486112"/>
            <a:ext cx="4505494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0" dirty="0" smtClean="0">
                <a:latin typeface="Microsoft YaHei" charset="-122"/>
                <a:ea typeface="Microsoft YaHei" charset="-122"/>
                <a:cs typeface="Microsoft YaHei" charset="-122"/>
              </a:rPr>
              <a:t>人工</a:t>
            </a:r>
            <a:r>
              <a:rPr lang="zh-CN" altLang="en-US" b="0" dirty="0" smtClean="0">
                <a:latin typeface="Microsoft YaHei" charset="-122"/>
                <a:ea typeface="Microsoft YaHei" charset="-122"/>
                <a:cs typeface="Microsoft YaHei" charset="-122"/>
              </a:rPr>
              <a:t>智能：</a:t>
            </a:r>
            <a:r>
              <a:rPr lang="zh-CN" altLang="en-US" b="0" dirty="0">
                <a:latin typeface="Microsoft YaHei" charset="-122"/>
                <a:ea typeface="Microsoft YaHei" charset="-122"/>
                <a:cs typeface="Microsoft YaHei" charset="-122"/>
              </a:rPr>
              <a:t>让机器像人一样思考</a:t>
            </a:r>
            <a:endParaRPr lang="zh-TW" altLang="en-US"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字方塊 6">
            <a:extLst>
              <a:ext uri="{FF2B5EF4-FFF2-40B4-BE49-F238E27FC236}">
                <a16:creationId xmlns:a16="http://schemas.microsoft.com/office/drawing/2014/main" xmlns="" id="{54D1E46A-D01E-4217-8589-AD5826A8F430}"/>
              </a:ext>
            </a:extLst>
          </p:cNvPr>
          <p:cNvSpPr txBox="1"/>
          <p:nvPr/>
        </p:nvSpPr>
        <p:spPr>
          <a:xfrm>
            <a:off x="4911542" y="2165955"/>
            <a:ext cx="3877962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b="0" dirty="0" smtClean="0">
                <a:latin typeface="Microsoft YaHei" charset="-122"/>
                <a:ea typeface="Microsoft YaHei" charset="-122"/>
                <a:cs typeface="Microsoft YaHei" charset="-122"/>
              </a:rPr>
              <a:t>机器学习：实现人工智能的手段</a:t>
            </a:r>
            <a:endParaRPr lang="zh-TW" altLang="en-US"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字方塊 7">
            <a:extLst>
              <a:ext uri="{FF2B5EF4-FFF2-40B4-BE49-F238E27FC236}">
                <a16:creationId xmlns:a16="http://schemas.microsoft.com/office/drawing/2014/main" xmlns="" id="{F33CAF70-9B73-4651-9941-8DAC06F2490B}"/>
              </a:ext>
            </a:extLst>
          </p:cNvPr>
          <p:cNvSpPr txBox="1"/>
          <p:nvPr/>
        </p:nvSpPr>
        <p:spPr>
          <a:xfrm>
            <a:off x="5917624" y="4367138"/>
            <a:ext cx="2849352" cy="1015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0" dirty="0" smtClean="0">
                <a:latin typeface="Microsoft YaHei" charset="-122"/>
                <a:ea typeface="Microsoft YaHei" charset="-122"/>
                <a:cs typeface="Microsoft YaHei" charset="-122"/>
              </a:rPr>
              <a:t>深度学习：</a:t>
            </a:r>
            <a:endParaRPr lang="en-US" altLang="zh-CN" b="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b="0" dirty="0" smtClean="0">
                <a:latin typeface="Microsoft YaHei" charset="-122"/>
                <a:ea typeface="Microsoft YaHei" charset="-122"/>
                <a:cs typeface="Microsoft YaHei" charset="-122"/>
              </a:rPr>
              <a:t>采用多层（深度）神经网络实现</a:t>
            </a:r>
            <a:r>
              <a:rPr lang="zh-CN" altLang="en-US" b="0" dirty="0">
                <a:latin typeface="Microsoft YaHei" charset="-122"/>
                <a:ea typeface="Microsoft YaHei" charset="-122"/>
                <a:cs typeface="Microsoft YaHei" charset="-122"/>
              </a:rPr>
              <a:t>机器学习</a:t>
            </a:r>
            <a:endParaRPr lang="zh-TW" altLang="en-US"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308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0222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模型选择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文字方塊 6"/>
          <p:cNvSpPr txBox="1"/>
          <p:nvPr/>
        </p:nvSpPr>
        <p:spPr>
          <a:xfrm>
            <a:off x="611901" y="4909671"/>
            <a:ext cx="6711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rgbClr val="002060"/>
                </a:solidFill>
              </a:rPr>
              <a:t>复杂模型并不能在测试集上得到更好的性能。</a:t>
            </a:r>
            <a:endParaRPr lang="zh-TW" altLang="en-US" sz="2400" b="0" dirty="0">
              <a:solidFill>
                <a:srgbClr val="002060"/>
              </a:solidFill>
            </a:endParaRPr>
          </a:p>
        </p:txBody>
      </p:sp>
      <p:sp>
        <p:nvSpPr>
          <p:cNvPr id="27" name="文字方塊 7"/>
          <p:cNvSpPr txBox="1"/>
          <p:nvPr/>
        </p:nvSpPr>
        <p:spPr>
          <a:xfrm>
            <a:off x="637013" y="5611446"/>
            <a:ext cx="114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过</a:t>
            </a:r>
            <a:r>
              <a:rPr lang="zh-CN" altLang="en-US" sz="2400">
                <a:solidFill>
                  <a:srgbClr val="C00000"/>
                </a:solidFill>
              </a:rPr>
              <a:t>拟合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  <p:sp>
        <p:nvSpPr>
          <p:cNvPr id="32" name="箭號: 向右 15"/>
          <p:cNvSpPr/>
          <p:nvPr/>
        </p:nvSpPr>
        <p:spPr>
          <a:xfrm>
            <a:off x="1886270" y="5717926"/>
            <a:ext cx="917822" cy="31014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16"/>
          <p:cNvSpPr txBox="1"/>
          <p:nvPr/>
        </p:nvSpPr>
        <p:spPr>
          <a:xfrm>
            <a:off x="2908692" y="5611446"/>
            <a:ext cx="286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</a:rPr>
              <a:t>选择合适的模型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02" y="1395091"/>
            <a:ext cx="4630178" cy="3185468"/>
          </a:xfrm>
          <a:prstGeom prst="rect">
            <a:avLst/>
          </a:prstGeom>
        </p:spPr>
      </p:pic>
      <p:cxnSp>
        <p:nvCxnSpPr>
          <p:cNvPr id="8" name="直线连接符 7"/>
          <p:cNvCxnSpPr/>
          <p:nvPr/>
        </p:nvCxnSpPr>
        <p:spPr bwMode="auto">
          <a:xfrm>
            <a:off x="2051720" y="1556792"/>
            <a:ext cx="72008" cy="252028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</p:cxnSp>
      <p:sp>
        <p:nvSpPr>
          <p:cNvPr id="29" name="文字方塊 12"/>
          <p:cNvSpPr txBox="1"/>
          <p:nvPr/>
        </p:nvSpPr>
        <p:spPr>
          <a:xfrm>
            <a:off x="2320029" y="2947516"/>
            <a:ext cx="1285686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0" dirty="0">
                <a:latin typeface="Microsoft YaHei" charset="-122"/>
                <a:ea typeface="Microsoft YaHei" charset="-122"/>
                <a:cs typeface="Microsoft YaHei" charset="-122"/>
              </a:rPr>
              <a:t>过拟合</a:t>
            </a:r>
            <a:endParaRPr lang="zh-TW" altLang="en-US" sz="2400"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34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2" grpId="0" animBg="1"/>
      <p:bldP spid="38" grpId="0"/>
      <p:bldP spid="2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回到第</a:t>
            </a:r>
            <a:r>
              <a:rPr kumimoji="1" lang="en-US" altLang="zh-CN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步：重新设计目标函数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9832" y="1185814"/>
                <a:ext cx="8574656" cy="41561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 smtClean="0">
                    <a:solidFill>
                      <a:srgbClr val="002060"/>
                    </a:solidFill>
                  </a:rPr>
                  <a:t>函数集合：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CN" altLang="en-US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kumimoji="1"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kumimoji="1" lang="zh-CN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kumimoji="1"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kumimoji="1" lang="zh-CN" altLang="zh-CN" sz="2400" b="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2400" b="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kumimoji="1" lang="zh-CN" altLang="zh-CN" sz="2400" b="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400" b="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目标函数：度量函数的好坏</a:t>
                </a: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 smtClean="0">
                  <a:solidFill>
                    <a:srgbClr val="002060"/>
                  </a:solidFill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 smtClean="0">
                  <a:solidFill>
                    <a:srgbClr val="002060"/>
                  </a:solidFill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 smtClean="0">
                  <a:solidFill>
                    <a:srgbClr val="002060"/>
                  </a:solidFill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 smtClean="0">
                    <a:solidFill>
                      <a:srgbClr val="002060"/>
                    </a:solidFill>
                  </a:rPr>
                  <a:t>损失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函数</a:t>
                </a: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1371600" lvl="2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1371600" lvl="2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2400" b="0" dirty="0">
                  <a:solidFill>
                    <a:srgbClr val="002060"/>
                  </a:solidFill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>
                    <a:solidFill>
                      <a:srgbClr val="C00000"/>
                    </a:solidFill>
                  </a:rPr>
                  <a:t>正则项</a:t>
                </a:r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：</a:t>
                </a:r>
                <a:endParaRPr kumimoji="1" lang="en-US" altLang="zh-CN" sz="24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32" y="1185814"/>
                <a:ext cx="8574656" cy="4156138"/>
              </a:xfrm>
              <a:prstGeom prst="rect">
                <a:avLst/>
              </a:prstGeom>
              <a:blipFill rotWithShape="0">
                <a:blip r:embed="rId4"/>
                <a:stretch>
                  <a:fillRect l="-995" b="-1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051720" y="3910535"/>
                <a:ext cx="290771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3910535"/>
                <a:ext cx="2907719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524784" y="5341311"/>
                <a:ext cx="6552728" cy="1170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kumimoji="1" lang="en-US" altLang="zh-CN" sz="210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2100" dirty="0">
                    <a:solidFill>
                      <a:srgbClr val="002060"/>
                    </a:solidFill>
                    <a:latin typeface="Arial" charset="0"/>
                    <a:ea typeface="Arial" charset="0"/>
                    <a:cs typeface="Arial" charset="0"/>
                  </a:rPr>
                  <a:t>L2</a:t>
                </a:r>
                <a:r>
                  <a:rPr kumimoji="1" lang="zh-CN" altLang="en-US" sz="210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正则：</a:t>
                </a:r>
                <a14:m>
                  <m:oMath xmlns:m="http://schemas.openxmlformats.org/officeDocument/2006/math">
                    <m:r>
                      <a:rPr kumimoji="1" lang="en-US" altLang="zh-CN" sz="2100" b="0" i="1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d>
                      <m:dPr>
                        <m:ctrlPr>
                          <a:rPr kumimoji="1" lang="mr-IN" altLang="zh-CN" sz="21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10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𝐰</m:t>
                        </m:r>
                      </m:e>
                    </m:d>
                    <m:r>
                      <a:rPr kumimoji="1" lang="en-US" altLang="zh-CN" sz="2100" i="1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sz="21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sz="210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100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𝐰</m:t>
                            </m:r>
                          </m:e>
                        </m:d>
                      </m:e>
                      <m:sub>
                        <m:r>
                          <a:rPr kumimoji="1" lang="en-US" altLang="zh-CN" sz="21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21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kumimoji="1" lang="en-US" altLang="zh-CN" sz="2100" b="0" i="1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mr-IN" altLang="zh-CN" sz="21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kumimoji="1" lang="en-US" altLang="zh-CN" sz="21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kumimoji="1" lang="mr-IN" altLang="zh-CN" sz="21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sz="21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21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𝑀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sz="210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100" b="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210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sz="210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kumimoji="1" lang="en-US" altLang="zh-CN" sz="2100" dirty="0">
                  <a:solidFill>
                    <a:srgbClr val="002060"/>
                  </a:solidFill>
                  <a:ea typeface="Cambria Math" charset="0"/>
                  <a:cs typeface="Cambria Math" charset="0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endParaRPr kumimoji="1" lang="en-US" altLang="zh-CN" sz="210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kumimoji="1" lang="en-US" altLang="zh-CN" sz="210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2100" dirty="0">
                    <a:solidFill>
                      <a:srgbClr val="002060"/>
                    </a:solidFill>
                    <a:latin typeface="Arial" charset="0"/>
                    <a:ea typeface="Arial" charset="0"/>
                    <a:cs typeface="Arial" charset="0"/>
                  </a:rPr>
                  <a:t>L1</a:t>
                </a:r>
                <a:r>
                  <a:rPr kumimoji="1" lang="zh-CN" altLang="en-US" sz="210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正则：</a:t>
                </a:r>
                <a14:m>
                  <m:oMath xmlns:m="http://schemas.openxmlformats.org/officeDocument/2006/math">
                    <m:r>
                      <a:rPr kumimoji="1" lang="en-US" altLang="zh-CN" sz="2100" b="0" i="1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d>
                      <m:dPr>
                        <m:ctrlPr>
                          <a:rPr kumimoji="1" lang="mr-IN" altLang="zh-CN" sz="21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10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𝐰</m:t>
                        </m:r>
                      </m:e>
                    </m:d>
                    <m:r>
                      <a:rPr kumimoji="1" lang="en-US" altLang="zh-CN" sz="2100" i="1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1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sz="210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100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𝐰</m:t>
                            </m:r>
                          </m:e>
                        </m:d>
                      </m:e>
                      <m:sub>
                        <m:r>
                          <a:rPr kumimoji="1" lang="en-US" altLang="zh-CN" sz="21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100" i="1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mr-IN" altLang="zh-CN" sz="21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kumimoji="1" lang="en-US" altLang="zh-CN" sz="21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kumimoji="1" lang="mr-IN" altLang="zh-CN" sz="21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sz="21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21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𝑀</m:t>
                        </m:r>
                      </m:sup>
                      <m:e>
                        <m:r>
                          <a:rPr kumimoji="1" lang="en-US" altLang="zh-CN" sz="21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2100" b="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100" b="0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2100" b="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CN" sz="21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|</m:t>
                        </m:r>
                      </m:e>
                    </m:nary>
                  </m:oMath>
                </a14:m>
                <a:endParaRPr kumimoji="1" lang="en-US" altLang="zh-CN" sz="210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784" y="5341311"/>
                <a:ext cx="6552728" cy="1170320"/>
              </a:xfrm>
              <a:prstGeom prst="rect">
                <a:avLst/>
              </a:prstGeom>
              <a:blipFill rotWithShape="0">
                <a:blip r:embed="rId6"/>
                <a:stretch>
                  <a:fillRect l="-930" t="-42708" b="-63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051720" y="2175445"/>
                <a:ext cx="4336059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𝐰</m:t>
                          </m:r>
                          <m:r>
                            <a:rPr lang="en-US" altLang="zh-CN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𝐿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sz="2400" b="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kumimoji="1" lang="mr-IN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2175445"/>
                <a:ext cx="4336059" cy="113082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7"/>
              <p:cNvSpPr txBox="1"/>
              <p:nvPr/>
            </p:nvSpPr>
            <p:spPr>
              <a:xfrm>
                <a:off x="6196347" y="5482252"/>
                <a:ext cx="2336093" cy="87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更小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的</m:t>
                    </m:r>
                    <m:sSub>
                      <m:sSubPr>
                        <m:ctrlPr>
                          <a:rPr lang="en-US" altLang="zh-TW" sz="2400" b="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TW" sz="2400" b="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对应的函数更好</a:t>
                </a:r>
                <a:endParaRPr lang="zh-TW" altLang="en-US" sz="240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6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7" y="5482252"/>
                <a:ext cx="2336093" cy="874535"/>
              </a:xfrm>
              <a:prstGeom prst="rect">
                <a:avLst/>
              </a:prstGeom>
              <a:blipFill rotWithShape="0">
                <a:blip r:embed="rId8"/>
                <a:stretch>
                  <a:fillRect l="-3906" t="-4861" b="-1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26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9832" y="1185814"/>
                <a:ext cx="8574656" cy="5671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更小</a:t>
                </a:r>
                <a14:m>
                  <m:oMath xmlns:m="http://schemas.openxmlformats.org/officeDocument/2006/math">
                    <m:r>
                      <a:rPr kumimoji="1" lang="zh-CN" altLang="en-US" sz="2400" b="0">
                        <a:solidFill>
                          <a:srgbClr val="002060"/>
                        </a:solidFill>
                        <a:latin typeface="Cambria Math" charset="0"/>
                      </a:rPr>
                      <m:t>的</m:t>
                    </m:r>
                    <m:sSub>
                      <m:sSubPr>
                        <m:ctrlPr>
                          <a:rPr kumimoji="1" lang="en-US" altLang="zh-TW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sz="2400" b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sz="2400" b="0" dirty="0">
                    <a:solidFill>
                      <a:srgbClr val="002060"/>
                    </a:solidFill>
                  </a:rPr>
                  <a:t>意味着</a:t>
                </a:r>
                <a:endParaRPr kumimoji="1" lang="en-US" altLang="zh-CN" sz="24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32" y="1185814"/>
                <a:ext cx="8574656" cy="567143"/>
              </a:xfrm>
              <a:prstGeom prst="rect">
                <a:avLst/>
              </a:prstGeom>
              <a:blipFill rotWithShape="0">
                <a:blip r:embed="rId4"/>
                <a:stretch>
                  <a:fillRect l="-995" b="-17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9"/>
              <p:cNvSpPr txBox="1"/>
              <p:nvPr/>
            </p:nvSpPr>
            <p:spPr>
              <a:xfrm>
                <a:off x="5392445" y="1337834"/>
                <a:ext cx="1757597" cy="1080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1" lang="zh-CN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kumimoji="1" lang="zh-CN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zh-CN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445" y="1337834"/>
                <a:ext cx="1757597" cy="10801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4"/>
          <p:cNvSpPr txBox="1"/>
          <p:nvPr/>
        </p:nvSpPr>
        <p:spPr>
          <a:xfrm>
            <a:off x="484787" y="3672786"/>
            <a:ext cx="79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400" b="0" dirty="0">
                <a:solidFill>
                  <a:srgbClr val="002060"/>
                </a:solidFill>
              </a:rPr>
              <a:t>平滑的函数更可能正确。</a:t>
            </a:r>
            <a:endParaRPr lang="zh-TW" altLang="en-US" sz="2400" b="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7"/>
              <p:cNvSpPr txBox="1"/>
              <p:nvPr/>
            </p:nvSpPr>
            <p:spPr>
              <a:xfrm>
                <a:off x="5635460" y="2584058"/>
                <a:ext cx="3029163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TW" sz="24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 altLang="zh-TW" sz="24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nor/>
                            </m:rPr>
                            <a:rPr lang="en-US" altLang="zh-TW" sz="24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altLang="zh-TW" sz="2400" b="0" i="0" baseline="-250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zh-TW" altLang="en-US" sz="2400" dirty="0" smtClean="0">
                              <a:solidFill>
                                <a:srgbClr val="C00000"/>
                              </a:solidFill>
                            </a:rPr>
                            <m:t> </m:t>
                          </m:r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460" y="2584058"/>
                <a:ext cx="3029163" cy="89421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8"/>
              <p:cNvSpPr txBox="1"/>
              <p:nvPr/>
            </p:nvSpPr>
            <p:spPr>
              <a:xfrm>
                <a:off x="3834641" y="2555670"/>
                <a:ext cx="1852174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altLang="zh-TW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altLang="zh-TW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641" y="2555670"/>
                <a:ext cx="1852174" cy="89421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3615239" y="1603172"/>
            <a:ext cx="121367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400"/>
              <a:t>更平滑</a:t>
            </a:r>
            <a:endParaRPr lang="zh-TW" altLang="en-US" sz="2400" dirty="0"/>
          </a:p>
        </p:txBody>
      </p:sp>
      <p:sp>
        <p:nvSpPr>
          <p:cNvPr id="18" name="文字方塊 14"/>
          <p:cNvSpPr txBox="1"/>
          <p:nvPr/>
        </p:nvSpPr>
        <p:spPr>
          <a:xfrm>
            <a:off x="611188" y="5042457"/>
            <a:ext cx="79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400" b="0" dirty="0">
                <a:solidFill>
                  <a:srgbClr val="002060"/>
                </a:solidFill>
              </a:rPr>
              <a:t>注意：正则项不包括截距项。</a:t>
            </a:r>
            <a:endParaRPr lang="zh-TW" altLang="en-US" sz="2400" b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84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6" grpId="0"/>
      <p:bldP spid="17" grpId="0" animBg="1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9832" y="1185814"/>
                <a:ext cx="8574656" cy="497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CN" sz="2400" b="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type m:val="lin"/>
                        <m:ctrlP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den>
                    </m:f>
                  </m:oMath>
                </a14:m>
                <a:endParaRPr kumimoji="1" lang="en-US" altLang="zh-CN" sz="24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32" y="1185814"/>
                <a:ext cx="8574656" cy="497957"/>
              </a:xfrm>
              <a:prstGeom prst="rect">
                <a:avLst/>
              </a:prstGeom>
              <a:blipFill rotWithShape="0">
                <a:blip r:embed="rId4"/>
                <a:stretch>
                  <a:fillRect l="-995" t="-108642" b="-18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0"/>
          <p:cNvSpPr txBox="1"/>
          <p:nvPr/>
        </p:nvSpPr>
        <p:spPr>
          <a:xfrm>
            <a:off x="543086" y="5658684"/>
            <a:ext cx="8211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400" b="0" dirty="0">
                <a:solidFill>
                  <a:srgbClr val="002060"/>
                </a:solidFill>
              </a:rPr>
              <a:t>模型选择：我们喜欢平滑的函数，但也不能太平滑。</a:t>
            </a:r>
            <a:r>
              <a:rPr lang="en-US" altLang="zh-TW" sz="2400" b="0" dirty="0">
                <a:solidFill>
                  <a:srgbClr val="002060"/>
                </a:solidFill>
              </a:rPr>
              <a:t> </a:t>
            </a:r>
            <a:endParaRPr lang="zh-TW" altLang="en-US" sz="2400" b="0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66389" y="1745362"/>
            <a:ext cx="9973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L2</a:t>
            </a:r>
            <a:r>
              <a:rPr kumimoji="1" lang="zh-CN" altLang="en-US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257254" y="1807852"/>
            <a:ext cx="9973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L1</a:t>
            </a:r>
            <a:r>
              <a:rPr kumimoji="1" lang="zh-CN" altLang="en-US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5" y="2101129"/>
            <a:ext cx="4033855" cy="2758906"/>
          </a:xfrm>
          <a:prstGeom prst="rect">
            <a:avLst/>
          </a:prstGeom>
        </p:spPr>
      </p:pic>
      <p:cxnSp>
        <p:nvCxnSpPr>
          <p:cNvPr id="18" name="直线连接符 17"/>
          <p:cNvCxnSpPr/>
          <p:nvPr/>
        </p:nvCxnSpPr>
        <p:spPr bwMode="auto">
          <a:xfrm>
            <a:off x="2339752" y="2338580"/>
            <a:ext cx="0" cy="2127117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</p:cxnSp>
      <p:grpSp>
        <p:nvGrpSpPr>
          <p:cNvPr id="11" name="组 10"/>
          <p:cNvGrpSpPr/>
          <p:nvPr/>
        </p:nvGrpSpPr>
        <p:grpSpPr>
          <a:xfrm>
            <a:off x="1076537" y="3030674"/>
            <a:ext cx="1213676" cy="899815"/>
            <a:chOff x="701860" y="3171446"/>
            <a:chExt cx="1213676" cy="899815"/>
          </a:xfrm>
        </p:grpSpPr>
        <p:sp>
          <p:nvSpPr>
            <p:cNvPr id="17" name="矩形 16"/>
            <p:cNvSpPr/>
            <p:nvPr/>
          </p:nvSpPr>
          <p:spPr>
            <a:xfrm>
              <a:off x="701860" y="3171446"/>
              <a:ext cx="1213676" cy="461665"/>
            </a:xfrm>
            <a:prstGeom prst="rect">
              <a:avLst/>
            </a:prstGeom>
            <a:no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2400" b="0" dirty="0">
                  <a:solidFill>
                    <a:srgbClr val="002060"/>
                  </a:solidFill>
                </a:rPr>
                <a:t>更平滑</a:t>
              </a:r>
              <a:endParaRPr lang="zh-TW" altLang="en-US" sz="2400" b="0" dirty="0">
                <a:solidFill>
                  <a:srgbClr val="002060"/>
                </a:solidFill>
              </a:endParaRPr>
            </a:p>
          </p:txBody>
        </p:sp>
        <p:sp>
          <p:nvSpPr>
            <p:cNvPr id="15" name="箭號: 向下 5"/>
            <p:cNvSpPr/>
            <p:nvPr/>
          </p:nvSpPr>
          <p:spPr>
            <a:xfrm rot="5400000">
              <a:off x="1139163" y="3294887"/>
              <a:ext cx="438150" cy="111459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561" y="2101129"/>
            <a:ext cx="4171887" cy="2809638"/>
          </a:xfrm>
          <a:prstGeom prst="rect">
            <a:avLst/>
          </a:prstGeom>
        </p:spPr>
      </p:pic>
      <p:cxnSp>
        <p:nvCxnSpPr>
          <p:cNvPr id="23" name="直线连接符 22"/>
          <p:cNvCxnSpPr/>
          <p:nvPr/>
        </p:nvCxnSpPr>
        <p:spPr bwMode="auto">
          <a:xfrm>
            <a:off x="8028384" y="2382003"/>
            <a:ext cx="0" cy="2127117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</p:cxnSp>
      <p:sp>
        <p:nvSpPr>
          <p:cNvPr id="19" name="矩形 18"/>
          <p:cNvSpPr/>
          <p:nvPr/>
        </p:nvSpPr>
        <p:spPr>
          <a:xfrm>
            <a:off x="5224457" y="3236464"/>
            <a:ext cx="1213676" cy="461665"/>
          </a:xfrm>
          <a:prstGeom prst="rect">
            <a:avLst/>
          </a:prstGeom>
          <a:noFill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400" b="0" dirty="0">
                <a:solidFill>
                  <a:srgbClr val="002060"/>
                </a:solidFill>
              </a:rPr>
              <a:t>更平滑</a:t>
            </a:r>
            <a:endParaRPr lang="zh-TW" altLang="en-US" sz="2400" b="0" dirty="0">
              <a:solidFill>
                <a:srgbClr val="002060"/>
              </a:solidFill>
            </a:endParaRPr>
          </a:p>
        </p:txBody>
      </p:sp>
      <p:sp>
        <p:nvSpPr>
          <p:cNvPr id="20" name="箭號: 向下 5"/>
          <p:cNvSpPr/>
          <p:nvPr/>
        </p:nvSpPr>
        <p:spPr>
          <a:xfrm rot="5400000">
            <a:off x="5661760" y="3359905"/>
            <a:ext cx="438150" cy="1114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4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奥卡姆剃刀原理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9832" y="1185814"/>
                <a:ext cx="8574656" cy="18893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zh-CN" sz="2400" b="0" dirty="0" smtClean="0">
                    <a:solidFill>
                      <a:srgbClr val="002060"/>
                    </a:solidFill>
                  </a:rPr>
                  <a:t>目标函数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2060"/>
                        </a:solidFill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240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2400" b="0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  <m:r>
                      <a:rPr lang="en-US" altLang="zh-CN" sz="2400" i="1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altLang="zh-CN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b="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CN" sz="2400" b="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kumimoji="1" lang="en-US" altLang="zh-CN" sz="2400" b="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d>
                      <m:dPr>
                        <m:ctrlPr>
                          <a:rPr kumimoji="1" lang="mr-IN" altLang="zh-CN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kumimoji="1" lang="zh-CN" altLang="zh-CN" sz="2400" b="0" dirty="0" smtClean="0">
                    <a:solidFill>
                      <a:srgbClr val="002060"/>
                    </a:solidFill>
                  </a:rPr>
                  <a:t>最小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</a:rPr>
                  <a:t>：</a:t>
                </a:r>
                <a:r>
                  <a:rPr kumimoji="1" lang="zh-CN" altLang="zh-CN" sz="2400" b="0" dirty="0" smtClean="0">
                    <a:solidFill>
                      <a:srgbClr val="002060"/>
                    </a:solidFill>
                  </a:rPr>
                  <a:t>模型</a:t>
                </a:r>
                <a:r>
                  <a:rPr kumimoji="1" lang="zh-CN" altLang="zh-CN" sz="2400" b="0" dirty="0">
                    <a:solidFill>
                      <a:srgbClr val="002060"/>
                    </a:solidFill>
                  </a:rPr>
                  <a:t>和训练数据拟合得好，又要求模型尽可能</a:t>
                </a:r>
                <a:r>
                  <a:rPr kumimoji="1" lang="zh-CN" altLang="zh-CN" sz="2400" b="0" dirty="0" smtClean="0">
                    <a:solidFill>
                      <a:srgbClr val="002060"/>
                    </a:solidFill>
                  </a:rPr>
                  <a:t>简单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</a:rPr>
                  <a:t>：</a:t>
                </a:r>
                <a:r>
                  <a:rPr kumimoji="1" lang="zh-CN" altLang="zh-CN" sz="2400" b="0" dirty="0" smtClean="0">
                    <a:solidFill>
                      <a:srgbClr val="002060"/>
                    </a:solidFill>
                  </a:rPr>
                  <a:t>这</a:t>
                </a:r>
                <a:r>
                  <a:rPr kumimoji="1" lang="zh-CN" altLang="zh-CN" sz="2400" b="0" dirty="0">
                    <a:solidFill>
                      <a:srgbClr val="002060"/>
                    </a:solidFill>
                  </a:rPr>
                  <a:t>体现了机器学习的基本准则：奥卡姆剃刀（</a:t>
                </a:r>
                <a:r>
                  <a:rPr kumimoji="1" lang="en-US" altLang="zh-CN" sz="2400" b="0" dirty="0">
                    <a:solidFill>
                      <a:srgbClr val="002060"/>
                    </a:solidFill>
                  </a:rPr>
                  <a:t>Occam's Razor</a:t>
                </a:r>
                <a:r>
                  <a:rPr kumimoji="1" lang="zh-CN" altLang="zh-CN" sz="2400" b="0" dirty="0">
                    <a:solidFill>
                      <a:srgbClr val="002060"/>
                    </a:solidFill>
                  </a:rPr>
                  <a:t>）原理，即简单</a:t>
                </a:r>
                <a:r>
                  <a:rPr kumimoji="1" lang="zh-CN" altLang="zh-CN" sz="2400" b="0" dirty="0" smtClean="0">
                    <a:solidFill>
                      <a:srgbClr val="002060"/>
                    </a:solidFill>
                  </a:rPr>
                  <a:t>有效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</a:rPr>
                  <a:t>原则</a:t>
                </a:r>
                <a:r>
                  <a:rPr kumimoji="1" lang="zh-CN" altLang="zh-CN" sz="2400" b="0" dirty="0" smtClean="0">
                    <a:solidFill>
                      <a:srgbClr val="002060"/>
                    </a:solidFill>
                  </a:rPr>
                  <a:t> </a:t>
                </a:r>
                <a:endParaRPr kumimoji="1" lang="en-US" altLang="zh-CN" sz="24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32" y="1185814"/>
                <a:ext cx="8574656" cy="1889363"/>
              </a:xfrm>
              <a:prstGeom prst="rect">
                <a:avLst/>
              </a:prstGeom>
              <a:blipFill rotWithShape="0">
                <a:blip r:embed="rId4"/>
                <a:stretch>
                  <a:fillRect l="-995" r="-995" b="-4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连接符 22"/>
          <p:cNvCxnSpPr/>
          <p:nvPr/>
        </p:nvCxnSpPr>
        <p:spPr bwMode="auto">
          <a:xfrm>
            <a:off x="8028384" y="2382003"/>
            <a:ext cx="0" cy="2127117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087396"/>
            <a:ext cx="4542866" cy="314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0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训练样本数目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9832" y="1185814"/>
                <a:ext cx="8574656" cy="497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 smtClean="0">
                    <a:solidFill>
                      <a:srgbClr val="002060"/>
                    </a:solidFill>
                  </a:rPr>
                  <a:t>训练样本数目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solidFill>
                          <a:srgbClr val="002060"/>
                        </a:solidFill>
                        <a:latin typeface="Cambria Math" charset="0"/>
                      </a:rPr>
                      <m:t>𝑁</m:t>
                    </m:r>
                    <m:r>
                      <a:rPr kumimoji="1" lang="en-US" altLang="zh-CN" sz="2400" b="0" i="1" dirty="0" smtClean="0">
                        <a:solidFill>
                          <a:srgbClr val="002060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r>
                  <a:rPr kumimoji="1" lang="zh-CN" altLang="en-US" sz="2400" b="0" dirty="0" smtClean="0">
                    <a:solidFill>
                      <a:srgbClr val="002060"/>
                    </a:solidFill>
                  </a:rPr>
                  <a:t>（增大），可能会选择更复杂的模型</a:t>
                </a:r>
                <a:endParaRPr kumimoji="1" lang="en-US" altLang="zh-CN" sz="24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32" y="1185814"/>
                <a:ext cx="8574656" cy="497957"/>
              </a:xfrm>
              <a:prstGeom prst="rect">
                <a:avLst/>
              </a:prstGeom>
              <a:blipFill rotWithShape="0">
                <a:blip r:embed="rId4"/>
                <a:stretch>
                  <a:fillRect l="-995" t="-2469" b="-28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016551"/>
            <a:ext cx="3239913" cy="22289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638" y="4088400"/>
            <a:ext cx="3297730" cy="22209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16551"/>
            <a:ext cx="3309718" cy="2228994"/>
          </a:xfrm>
          <a:prstGeom prst="rect">
            <a:avLst/>
          </a:prstGeom>
        </p:spPr>
      </p:pic>
      <p:cxnSp>
        <p:nvCxnSpPr>
          <p:cNvPr id="15" name="直线连接符 14"/>
          <p:cNvCxnSpPr/>
          <p:nvPr/>
        </p:nvCxnSpPr>
        <p:spPr bwMode="auto">
          <a:xfrm>
            <a:off x="2771800" y="2204864"/>
            <a:ext cx="0" cy="1695069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</p:cxnSp>
      <p:cxnSp>
        <p:nvCxnSpPr>
          <p:cNvPr id="19" name="直线连接符 18"/>
          <p:cNvCxnSpPr/>
          <p:nvPr/>
        </p:nvCxnSpPr>
        <p:spPr bwMode="auto">
          <a:xfrm>
            <a:off x="5724128" y="2165979"/>
            <a:ext cx="0" cy="1695069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077072"/>
            <a:ext cx="3314549" cy="223224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94746" y="172899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0" smtClean="0"/>
              <a:t>无正则</a:t>
            </a:r>
            <a:endParaRPr kumimoji="1" lang="zh-CN" altLang="en-US" b="0"/>
          </a:p>
        </p:txBody>
      </p:sp>
      <p:sp>
        <p:nvSpPr>
          <p:cNvPr id="20" name="文本框 19"/>
          <p:cNvSpPr txBox="1"/>
          <p:nvPr/>
        </p:nvSpPr>
        <p:spPr>
          <a:xfrm>
            <a:off x="5778134" y="1697573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0" dirty="0" smtClean="0"/>
              <a:t>L2</a:t>
            </a:r>
            <a:r>
              <a:rPr kumimoji="1" lang="zh-CN" altLang="en-US" b="0" dirty="0" smtClean="0"/>
              <a:t>正则</a:t>
            </a:r>
            <a:endParaRPr kumimoji="1" lang="zh-CN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123204" y="6161030"/>
                <a:ext cx="2533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𝑀𝑆</m:t>
                      </m:r>
                      <m:r>
                        <a:rPr lang="en-US" altLang="zh-TW" sz="24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𝐸</m:t>
                      </m:r>
                      <m:r>
                        <a:rPr lang="en-US" altLang="zh-TW" sz="24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is-IS" altLang="zh-CN" sz="24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en-US" altLang="zh-CN" sz="24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091645</m:t>
                      </m:r>
                    </m:oMath>
                  </m:oMathPara>
                </a14:m>
                <a:endParaRPr lang="zh-CN" altLang="en-US" sz="2400" b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204" y="6161030"/>
                <a:ext cx="2533322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549574" y="6161031"/>
                <a:ext cx="2533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𝑀𝑆</m:t>
                      </m:r>
                      <m:r>
                        <a:rPr lang="en-US" altLang="zh-TW" sz="24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𝐸</m:t>
                      </m:r>
                      <m:r>
                        <a:rPr lang="en-US" altLang="zh-TW" sz="24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is-IS" altLang="zh-CN" sz="24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en-US" altLang="zh-CN" sz="24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091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891</m:t>
                      </m:r>
                    </m:oMath>
                  </m:oMathPara>
                </a14:m>
                <a:endParaRPr lang="zh-CN" altLang="en-US" sz="2400" b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4" y="6161031"/>
                <a:ext cx="2533322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611188" y="3644995"/>
            <a:ext cx="818685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400" b="0" dirty="0" smtClean="0">
                <a:solidFill>
                  <a:srgbClr val="C00000"/>
                </a:solidFill>
              </a:rPr>
              <a:t>当训练样本数目无穷大时，带正则和无正则最</a:t>
            </a:r>
            <a:r>
              <a:rPr kumimoji="1" lang="zh-CN" altLang="en-US" sz="2400" b="0" smtClean="0">
                <a:solidFill>
                  <a:srgbClr val="C00000"/>
                </a:solidFill>
              </a:rPr>
              <a:t>优模型相同。</a:t>
            </a:r>
            <a:endParaRPr kumimoji="1" lang="zh-CN" altLang="en-US" sz="2400" b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70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总结：机器学习任务的一般步骤</a:t>
            </a:r>
          </a:p>
        </p:txBody>
      </p:sp>
      <p:sp>
        <p:nvSpPr>
          <p:cNvPr id="2" name="矩形 1"/>
          <p:cNvSpPr/>
          <p:nvPr/>
        </p:nvSpPr>
        <p:spPr>
          <a:xfrm>
            <a:off x="389832" y="1185814"/>
            <a:ext cx="8574656" cy="4807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给定任务，分析可能的相关特征，收集训练数据</a:t>
            </a:r>
            <a:endParaRPr kumimoji="1" lang="en-US" altLang="zh-CN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特征工程</a:t>
            </a:r>
            <a:endParaRPr kumimoji="1" lang="en-US" altLang="zh-CN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确定函数集合</a:t>
            </a:r>
            <a:endParaRPr kumimoji="1" lang="en-US" altLang="zh-CN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确定目标函数</a:t>
            </a:r>
            <a:endParaRPr kumimoji="1" lang="en-US" altLang="zh-CN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损失函数</a:t>
            </a:r>
            <a:endParaRPr kumimoji="1" lang="en-US" altLang="zh-CN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正则项</a:t>
            </a:r>
            <a:endParaRPr kumimoji="1" lang="en-US" altLang="zh-CN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模型训练，确定优化算法</a:t>
            </a:r>
            <a:endParaRPr kumimoji="1" lang="en-US" altLang="zh-CN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根据训练数据得到模型参数</a:t>
            </a:r>
            <a:endParaRPr lang="en-US" altLang="zh-CN" dirty="0">
              <a:latin typeface="Calibri" charset="0"/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模型选择：在验证集上评估模型预测性能</a:t>
            </a:r>
            <a:endParaRPr kumimoji="1" lang="en-US" altLang="zh-CN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lang="en-US" altLang="zh-CN" sz="400" dirty="0">
              <a:latin typeface="Calibri" charset="0"/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endParaRPr lang="en-US" altLang="zh-CN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0" name="直接连接符 2"/>
          <p:cNvCxnSpPr/>
          <p:nvPr/>
        </p:nvCxnSpPr>
        <p:spPr>
          <a:xfrm>
            <a:off x="6660232" y="4797152"/>
            <a:ext cx="2304256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4"/>
          <p:cNvCxnSpPr/>
          <p:nvPr/>
        </p:nvCxnSpPr>
        <p:spPr>
          <a:xfrm flipV="1">
            <a:off x="8316416" y="1916832"/>
            <a:ext cx="0" cy="288032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6"/>
          <p:cNvCxnSpPr/>
          <p:nvPr/>
        </p:nvCxnSpPr>
        <p:spPr>
          <a:xfrm flipH="1">
            <a:off x="2843808" y="2276872"/>
            <a:ext cx="432048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 flipV="1">
            <a:off x="8944624" y="1412776"/>
            <a:ext cx="19864" cy="338437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6"/>
          <p:cNvCxnSpPr/>
          <p:nvPr/>
        </p:nvCxnSpPr>
        <p:spPr>
          <a:xfrm flipH="1">
            <a:off x="7452320" y="1412776"/>
            <a:ext cx="1512168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4"/>
          <p:cNvCxnSpPr/>
          <p:nvPr/>
        </p:nvCxnSpPr>
        <p:spPr>
          <a:xfrm flipV="1">
            <a:off x="7164288" y="2276872"/>
            <a:ext cx="0" cy="252028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6"/>
          <p:cNvCxnSpPr/>
          <p:nvPr/>
        </p:nvCxnSpPr>
        <p:spPr>
          <a:xfrm flipH="1" flipV="1">
            <a:off x="2555776" y="1898928"/>
            <a:ext cx="5760640" cy="1790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4"/>
          <p:cNvCxnSpPr/>
          <p:nvPr/>
        </p:nvCxnSpPr>
        <p:spPr>
          <a:xfrm flipV="1">
            <a:off x="6876256" y="2780928"/>
            <a:ext cx="0" cy="201622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6"/>
          <p:cNvCxnSpPr/>
          <p:nvPr/>
        </p:nvCxnSpPr>
        <p:spPr>
          <a:xfrm flipH="1" flipV="1">
            <a:off x="3059832" y="2726080"/>
            <a:ext cx="3816424" cy="5484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33500" y="5661248"/>
            <a:ext cx="8353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机器学习任务是一个迭代的过程。</a:t>
            </a:r>
          </a:p>
        </p:txBody>
      </p:sp>
    </p:spTree>
    <p:extLst>
      <p:ext uri="{BB962C8B-B14F-4D97-AF65-F5344CB8AC3E}">
        <p14:creationId xmlns:p14="http://schemas.microsoft.com/office/powerpoint/2010/main" val="68746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kumimoji="1" lang="zh-CN" altLang="en-US" sz="32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常用机器学习算法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99592" y="1702482"/>
                <a:ext cx="8574656" cy="19266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函数集合：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𝑓</m:t>
                    </m:r>
                    <m:r>
                      <a:rPr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𝑥</m:t>
                    </m:r>
                    <m:r>
                      <a:rPr lang="en-US" altLang="zh-CN" sz="2400" b="0" i="1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2400" b="0" dirty="0">
                    <a:solidFill>
                      <a:srgbClr val="002060"/>
                    </a:solidFill>
                  </a:rPr>
                  <a:t>的形式</a:t>
                </a:r>
                <a:endParaRPr lang="en-US" altLang="zh-CN" sz="2400" b="0" dirty="0">
                  <a:solidFill>
                    <a:srgbClr val="002060"/>
                  </a:solidFill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损失函数的由来：极大似然</a:t>
                </a:r>
                <a:r>
                  <a:rPr kumimoji="1" lang="en-US" altLang="zh-CN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kumimoji="1" lang="zh-CN" altLang="en-US" sz="2400" b="0" dirty="0" smtClean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几何</a:t>
                </a:r>
                <a:endParaRPr kumimoji="1" lang="en-US" altLang="zh-CN" sz="2400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超参数的含义</a:t>
                </a:r>
                <a:endParaRPr kumimoji="1" lang="en-US" altLang="zh-CN" sz="2400" b="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400" b="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API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702482"/>
                <a:ext cx="8574656" cy="1926681"/>
              </a:xfrm>
              <a:prstGeom prst="rect">
                <a:avLst/>
              </a:prstGeom>
              <a:blipFill rotWithShape="0">
                <a:blip r:embed="rId4"/>
                <a:stretch>
                  <a:fillRect l="-996" t="-633" b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539924" y="1155019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每个机器</a:t>
            </a:r>
            <a:r>
              <a:rPr kumimoji="1" lang="zh-CN" altLang="en-US" sz="280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学习算法特有：</a:t>
            </a:r>
            <a:endParaRPr lang="zh-CN" altLang="en-US" sz="2800"/>
          </a:p>
        </p:txBody>
      </p:sp>
      <p:sp>
        <p:nvSpPr>
          <p:cNvPr id="8" name="矩形 7"/>
          <p:cNvSpPr/>
          <p:nvPr/>
        </p:nvSpPr>
        <p:spPr>
          <a:xfrm>
            <a:off x="899592" y="4437112"/>
            <a:ext cx="8574656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正则项</a:t>
            </a:r>
            <a:endParaRPr kumimoji="1" lang="en-US" altLang="zh-CN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优化算法</a:t>
            </a:r>
            <a:endParaRPr kumimoji="1" lang="en-US" altLang="zh-CN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超参数调优</a:t>
            </a:r>
            <a:r>
              <a:rPr kumimoji="1" lang="zh-CN" altLang="en-US" sz="2400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：留出法</a:t>
            </a:r>
            <a:r>
              <a:rPr kumimoji="1" lang="en-US" altLang="zh-CN" sz="2400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2400" b="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交叉验证</a:t>
            </a:r>
            <a:endParaRPr kumimoji="1" lang="en-US" altLang="zh-CN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模型评价指标</a:t>
            </a:r>
            <a:endParaRPr kumimoji="1" lang="en-US" altLang="zh-CN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9924" y="3889649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各机器学习算法共有：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3624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0" y="605521"/>
            <a:ext cx="8197596" cy="5047488"/>
          </a:xfrm>
          <a:prstGeom prst="rect">
            <a:avLst/>
          </a:prstGeom>
        </p:spPr>
      </p:pic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本框 11"/>
          <p:cNvSpPr txBox="1"/>
          <p:nvPr/>
        </p:nvSpPr>
        <p:spPr>
          <a:xfrm>
            <a:off x="827584" y="2420888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0" dirty="0" smtClean="0">
                <a:solidFill>
                  <a:srgbClr val="002060"/>
                </a:solidFill>
              </a:rPr>
              <a:t>第一次人工智能高潮</a:t>
            </a:r>
            <a:endParaRPr kumimoji="1" lang="en-US" altLang="zh-CN" b="0" dirty="0" smtClean="0">
              <a:solidFill>
                <a:srgbClr val="002060"/>
              </a:solidFill>
            </a:endParaRPr>
          </a:p>
          <a:p>
            <a:r>
              <a:rPr kumimoji="1" lang="zh-CN" altLang="en-US" b="0" dirty="0" smtClean="0">
                <a:solidFill>
                  <a:srgbClr val="002060"/>
                </a:solidFill>
              </a:rPr>
              <a:t>（</a:t>
            </a:r>
            <a:r>
              <a:rPr kumimoji="1" lang="en-US" altLang="zh-CN" b="0" dirty="0" smtClean="0">
                <a:solidFill>
                  <a:srgbClr val="002060"/>
                </a:solidFill>
              </a:rPr>
              <a:t>1956-1974</a:t>
            </a:r>
            <a:r>
              <a:rPr kumimoji="1" lang="zh-CN" altLang="en-US" b="0" dirty="0" smtClean="0">
                <a:solidFill>
                  <a:srgbClr val="002060"/>
                </a:solidFill>
              </a:rPr>
              <a:t>）</a:t>
            </a:r>
            <a:endParaRPr kumimoji="1" lang="zh-CN" altLang="en-US" b="0" dirty="0">
              <a:solidFill>
                <a:srgbClr val="00206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96141" y="3592449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0" dirty="0">
                <a:solidFill>
                  <a:srgbClr val="002060"/>
                </a:solidFill>
              </a:rPr>
              <a:t>第二次人工智能高潮</a:t>
            </a:r>
            <a:endParaRPr kumimoji="1" lang="en-US" altLang="zh-CN" b="0" dirty="0">
              <a:solidFill>
                <a:srgbClr val="002060"/>
              </a:solidFill>
            </a:endParaRPr>
          </a:p>
          <a:p>
            <a:r>
              <a:rPr kumimoji="1" lang="zh-CN" altLang="en-US" b="0" dirty="0">
                <a:solidFill>
                  <a:srgbClr val="002060"/>
                </a:solidFill>
              </a:rPr>
              <a:t>（</a:t>
            </a:r>
            <a:r>
              <a:rPr kumimoji="1" lang="en-US" altLang="zh-CN" b="0" dirty="0">
                <a:solidFill>
                  <a:srgbClr val="002060"/>
                </a:solidFill>
              </a:rPr>
              <a:t>1980-1987</a:t>
            </a:r>
            <a:r>
              <a:rPr kumimoji="1" lang="zh-CN" altLang="en-US" b="0" dirty="0">
                <a:solidFill>
                  <a:srgbClr val="002060"/>
                </a:solidFill>
              </a:rPr>
              <a:t>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769976" y="2206427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0" dirty="0" smtClean="0">
                <a:solidFill>
                  <a:srgbClr val="002060"/>
                </a:solidFill>
              </a:rPr>
              <a:t>第三次人工智能高潮</a:t>
            </a:r>
            <a:endParaRPr kumimoji="1" lang="en-US" altLang="zh-CN" b="0" dirty="0" smtClean="0">
              <a:solidFill>
                <a:srgbClr val="002060"/>
              </a:solidFill>
            </a:endParaRPr>
          </a:p>
          <a:p>
            <a:r>
              <a:rPr kumimoji="1" lang="zh-CN" altLang="en-US" b="0" dirty="0">
                <a:solidFill>
                  <a:srgbClr val="002060"/>
                </a:solidFill>
              </a:rPr>
              <a:t>（</a:t>
            </a:r>
            <a:r>
              <a:rPr kumimoji="1" lang="en-US" altLang="zh-CN" b="0" dirty="0" smtClean="0">
                <a:solidFill>
                  <a:srgbClr val="002060"/>
                </a:solidFill>
              </a:rPr>
              <a:t>1995-</a:t>
            </a:r>
            <a:r>
              <a:rPr kumimoji="1" lang="zh-CN" altLang="en-US" b="0" dirty="0" smtClean="0">
                <a:solidFill>
                  <a:srgbClr val="002060"/>
                </a:solidFill>
              </a:rPr>
              <a:t>）</a:t>
            </a:r>
            <a:endParaRPr kumimoji="1" lang="zh-CN" altLang="en-US" b="0" dirty="0">
              <a:solidFill>
                <a:srgbClr val="00206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4500" y="6504397"/>
            <a:ext cx="83034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smtClean="0"/>
              <a:t>图片：</a:t>
            </a:r>
            <a:r>
              <a:rPr lang="en-US" altLang="zh-CN" sz="1200" dirty="0" smtClean="0"/>
              <a:t>https</a:t>
            </a:r>
            <a:r>
              <a:rPr lang="en-US" altLang="zh-CN" sz="1200" dirty="0"/>
              <a:t>://</a:t>
            </a:r>
            <a:r>
              <a:rPr lang="en-US" altLang="zh-CN" sz="1200" dirty="0" err="1"/>
              <a:t>erogol.com</a:t>
            </a:r>
            <a:r>
              <a:rPr lang="en-US" altLang="zh-CN" sz="1200" dirty="0"/>
              <a:t>/</a:t>
            </a:r>
            <a:r>
              <a:rPr lang="en-US" altLang="zh-CN" sz="1200" dirty="0" err="1"/>
              <a:t>wp</a:t>
            </a:r>
            <a:r>
              <a:rPr lang="en-US" altLang="zh-CN" sz="1200" dirty="0"/>
              <a:t>-content/uploads/2014/05/</a:t>
            </a:r>
            <a:r>
              <a:rPr lang="en-US" altLang="zh-CN" sz="1200" dirty="0" err="1"/>
              <a:t>test.jpg</a:t>
            </a:r>
            <a:endParaRPr lang="zh-CN" altLang="en-US" sz="1200" dirty="0"/>
          </a:p>
        </p:txBody>
      </p:sp>
      <p:sp>
        <p:nvSpPr>
          <p:cNvPr id="20" name="矩形 19"/>
          <p:cNvSpPr/>
          <p:nvPr/>
        </p:nvSpPr>
        <p:spPr>
          <a:xfrm>
            <a:off x="-36512" y="5694347"/>
            <a:ext cx="7052983" cy="83099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1943</a:t>
            </a:r>
            <a:r>
              <a:rPr lang="zh-CN" altLang="en-US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 </a:t>
            </a:r>
            <a:r>
              <a:rPr lang="en-US" altLang="zh-CN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McCulloch</a:t>
            </a:r>
            <a:r>
              <a:rPr lang="zh-CN" altLang="en-US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2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Pitts</a:t>
            </a:r>
            <a:r>
              <a:rPr lang="zh-CN" altLang="zh-CN" sz="12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）于</a:t>
            </a:r>
            <a:r>
              <a:rPr lang="en-US" altLang="zh-CN" sz="12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1943</a:t>
            </a:r>
            <a:r>
              <a:rPr lang="zh-CN" altLang="zh-CN" sz="12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年提</a:t>
            </a:r>
            <a:r>
              <a:rPr lang="zh-CN" altLang="zh-CN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出神经元</a:t>
            </a:r>
            <a:r>
              <a:rPr lang="zh-CN" altLang="zh-CN" sz="12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 </a:t>
            </a:r>
            <a:r>
              <a:rPr lang="zh-CN" altLang="zh-CN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1949</a:t>
            </a:r>
            <a:r>
              <a:rPr lang="zh-CN" altLang="en-US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 </a:t>
            </a:r>
            <a:r>
              <a:rPr lang="en-US" altLang="zh-CN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Donald </a:t>
            </a:r>
            <a:r>
              <a:rPr lang="en-US" altLang="zh-CN" sz="12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Hebb</a:t>
            </a:r>
            <a:r>
              <a:rPr lang="zh-CN" altLang="en-US" sz="12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提出</a:t>
            </a:r>
            <a:r>
              <a:rPr lang="zh-CN" altLang="en-US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Hebb</a:t>
            </a:r>
            <a:r>
              <a:rPr lang="zh-CN" altLang="en-US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学习理论</a:t>
            </a:r>
            <a:endPara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2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1950</a:t>
            </a:r>
            <a:r>
              <a:rPr lang="zh-CN" altLang="en-US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 阿兰</a:t>
            </a:r>
            <a:r>
              <a:rPr lang="en-US" altLang="zh-CN" sz="12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lang="zh-CN" altLang="en-US" sz="12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图灵创造</a:t>
            </a:r>
            <a:r>
              <a:rPr lang="zh-CN" altLang="en-US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了图</a:t>
            </a:r>
            <a:r>
              <a:rPr lang="zh-CN" altLang="en-US" sz="12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灵</a:t>
            </a:r>
            <a:r>
              <a:rPr lang="zh-CN" altLang="en-US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</a:t>
            </a:r>
            <a:endPara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1952</a:t>
            </a:r>
            <a:r>
              <a:rPr lang="zh-CN" altLang="en-US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 </a:t>
            </a:r>
            <a:r>
              <a:rPr lang="en-US" altLang="zh-CN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Arthur Samuel</a:t>
            </a:r>
            <a:r>
              <a:rPr lang="zh-CN" altLang="en-US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设计</a:t>
            </a:r>
            <a:r>
              <a:rPr lang="zh-CN" altLang="en-US" sz="12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了一款可以学习的西洋跳棋</a:t>
            </a:r>
            <a:r>
              <a:rPr lang="zh-CN" altLang="en-US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程序，并首次提出了机器学习的概念（</a:t>
            </a:r>
            <a:r>
              <a:rPr lang="en-US" altLang="zh-CN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1956</a:t>
            </a:r>
            <a:r>
              <a:rPr lang="zh-CN" altLang="en-US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zh-CN" altLang="en-US" sz="1200" b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22" name="直线箭头连接符 21"/>
          <p:cNvCxnSpPr/>
          <p:nvPr/>
        </p:nvCxnSpPr>
        <p:spPr bwMode="auto">
          <a:xfrm flipV="1">
            <a:off x="244500" y="5309447"/>
            <a:ext cx="0" cy="2797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4" name="直线连接符 23"/>
          <p:cNvCxnSpPr/>
          <p:nvPr/>
        </p:nvCxnSpPr>
        <p:spPr bwMode="auto">
          <a:xfrm flipH="1">
            <a:off x="0" y="5445224"/>
            <a:ext cx="4675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zh-CN" altLang="en-US" sz="32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r>
              <a:rPr lang="zh-CN" altLang="en-US" sz="32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的发展离不开机器学习</a:t>
            </a:r>
            <a:endParaRPr lang="zh-CN" altLang="en-US" sz="3200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5696" y="4773397"/>
            <a:ext cx="1513976" cy="46166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达特</a:t>
            </a:r>
            <a:r>
              <a:rPr lang="zh-CN" altLang="en-US" sz="12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茅斯会议第一次正式提出</a:t>
            </a:r>
            <a:r>
              <a:rPr lang="en-US" altLang="zh-CN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AI</a:t>
            </a:r>
            <a:r>
              <a:rPr lang="zh-CN" altLang="en-US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概念</a:t>
            </a:r>
            <a:endParaRPr lang="zh-CN" altLang="en-US" sz="1200" b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29" name="直线箭头连接符 28"/>
          <p:cNvCxnSpPr/>
          <p:nvPr/>
        </p:nvCxnSpPr>
        <p:spPr bwMode="auto">
          <a:xfrm>
            <a:off x="467544" y="508518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3" name="矩形 32"/>
          <p:cNvSpPr/>
          <p:nvPr/>
        </p:nvSpPr>
        <p:spPr>
          <a:xfrm>
            <a:off x="3059832" y="4773397"/>
            <a:ext cx="2160240" cy="27699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200" b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第一</a:t>
            </a:r>
            <a:r>
              <a:rPr lang="zh-CN" altLang="en-US" sz="1200"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届机器学习国际研讨会</a:t>
            </a:r>
          </a:p>
        </p:txBody>
      </p:sp>
      <p:cxnSp>
        <p:nvCxnSpPr>
          <p:cNvPr id="34" name="直线箭头连接符 33"/>
          <p:cNvCxnSpPr/>
          <p:nvPr/>
        </p:nvCxnSpPr>
        <p:spPr bwMode="auto">
          <a:xfrm>
            <a:off x="3563888" y="508518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76728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20" grpId="0" animBg="1"/>
      <p:bldP spid="28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/>
          <p:cNvSpPr/>
          <p:nvPr/>
        </p:nvSpPr>
        <p:spPr>
          <a:xfrm>
            <a:off x="611188" y="6526653"/>
            <a:ext cx="83034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图片：</a:t>
            </a:r>
            <a:r>
              <a:rPr lang="en-US" altLang="zh-CN" sz="1200" dirty="0"/>
              <a:t>https://</a:t>
            </a:r>
            <a:r>
              <a:rPr lang="en-US" altLang="zh-CN" sz="1200" dirty="0" err="1"/>
              <a:t>www.aminer.cn</a:t>
            </a:r>
            <a:r>
              <a:rPr lang="en-US" altLang="zh-CN" sz="1200" dirty="0"/>
              <a:t>/</a:t>
            </a:r>
            <a:r>
              <a:rPr lang="en-US" altLang="zh-CN" sz="1200" dirty="0" err="1"/>
              <a:t>research_report</a:t>
            </a:r>
            <a:r>
              <a:rPr lang="en-US" altLang="zh-CN" sz="1200" dirty="0"/>
              <a:t>/5de27b53af66005a44822b12?download=false</a:t>
            </a:r>
            <a:endParaRPr lang="zh-CN" altLang="en-US" sz="1200" dirty="0"/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zh-CN" altLang="en-US" sz="32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sz="32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32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模型近年</a:t>
            </a:r>
            <a:r>
              <a:rPr lang="zh-CN" altLang="en-US" sz="32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的重要</a:t>
            </a:r>
            <a:r>
              <a:rPr lang="zh-CN" altLang="en-US" sz="32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endParaRPr lang="zh-CN" altLang="en-US" sz="3200" kern="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52" y="1042992"/>
            <a:ext cx="7884368" cy="543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4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zh-CN" altLang="en-US" sz="32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应用：计算机视觉</a:t>
            </a:r>
            <a:endParaRPr lang="zh-CN" altLang="en-US" sz="3200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40" y="2216633"/>
            <a:ext cx="2590259" cy="16235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38" y="2221838"/>
            <a:ext cx="2400123" cy="15867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47286" y="385317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监控</a:t>
            </a:r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767326" y="378312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人脸识别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56" y="2209084"/>
            <a:ext cx="2637674" cy="1586726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724371" y="375657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自动驾驶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39" y="4431761"/>
            <a:ext cx="2590259" cy="150095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023806" y="597274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医疗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56" y="4458722"/>
            <a:ext cx="2637674" cy="147399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724371" y="5972741"/>
            <a:ext cx="99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制造业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38" y="4445242"/>
            <a:ext cx="2398813" cy="150095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115799" y="597274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农业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993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zh-CN" altLang="en-US" sz="32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深度学习的成功应用：计算机视觉</a:t>
            </a:r>
            <a:endParaRPr lang="zh-CN" altLang="en-US" sz="3200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2279" y="1052512"/>
            <a:ext cx="8782318" cy="5126006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 bwMode="auto">
          <a:xfrm>
            <a:off x="7668344" y="4293096"/>
            <a:ext cx="576064" cy="1368152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968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9787"/>
            <a:ext cx="9144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11188" y="292100"/>
            <a:ext cx="8075612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defRPr/>
            </a:pPr>
            <a:r>
              <a:rPr lang="zh-CN" altLang="en-US" sz="32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应用：语音识别</a:t>
            </a:r>
            <a:endParaRPr lang="zh-CN" altLang="en-US" sz="3200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63" y="4111907"/>
            <a:ext cx="2702248" cy="16213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58" y="1401979"/>
            <a:ext cx="3399800" cy="21674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4" y="4131620"/>
            <a:ext cx="2314326" cy="160163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94" y="4131620"/>
            <a:ext cx="2513517" cy="160163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516216" y="5733256"/>
            <a:ext cx="114646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dirty="0"/>
              <a:t>小度机器人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94" y="1401979"/>
            <a:ext cx="3275856" cy="21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6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Theme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ja-JP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MS PGothic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ja-JP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MS PGothic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85727</TotalTime>
  <Words>3507</Words>
  <Application>Microsoft Macintosh PowerPoint</Application>
  <PresentationFormat>全屏显示(4:3)</PresentationFormat>
  <Paragraphs>512</Paragraphs>
  <Slides>47</Slides>
  <Notes>47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2" baseType="lpstr">
      <vt:lpstr>Calibri</vt:lpstr>
      <vt:lpstr>Cambria Math</vt:lpstr>
      <vt:lpstr>Helvetica Light</vt:lpstr>
      <vt:lpstr>Mangal</vt:lpstr>
      <vt:lpstr>Microsoft YaHei</vt:lpstr>
      <vt:lpstr>MS PGothic</vt:lpstr>
      <vt:lpstr>PingFang SC</vt:lpstr>
      <vt:lpstr>Times New Roman</vt:lpstr>
      <vt:lpstr>Wingdings</vt:lpstr>
      <vt:lpstr>微软雅黑</vt:lpstr>
      <vt:lpstr>微軟正黑體</vt:lpstr>
      <vt:lpstr>Arial</vt:lpstr>
      <vt:lpstr>Arial</vt:lpstr>
      <vt:lpstr>Office Theme</vt:lpstr>
      <vt:lpstr>方程式</vt:lpstr>
      <vt:lpstr>机器学习简介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Japan Advanced Institute of Science and Technology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互联网环境</dc:title>
  <dc:creator>dell</dc:creator>
  <cp:lastModifiedBy>Microsoft Office 用户</cp:lastModifiedBy>
  <cp:revision>3499</cp:revision>
  <cp:lastPrinted>2019-11-20T16:10:38Z</cp:lastPrinted>
  <dcterms:created xsi:type="dcterms:W3CDTF">2012-04-14T07:39:00Z</dcterms:created>
  <dcterms:modified xsi:type="dcterms:W3CDTF">2021-01-22T02:08:02Z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